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70" r:id="rId6"/>
    <p:sldId id="260" r:id="rId7"/>
    <p:sldId id="261" r:id="rId8"/>
    <p:sldId id="262" r:id="rId9"/>
    <p:sldId id="263" r:id="rId10"/>
    <p:sldId id="271" r:id="rId11"/>
    <p:sldId id="264" r:id="rId12"/>
    <p:sldId id="268" r:id="rId13"/>
    <p:sldId id="267" r:id="rId14"/>
    <p:sldId id="269" r:id="rId15"/>
    <p:sldId id="272" r:id="rId16"/>
    <p:sldId id="273" r:id="rId17"/>
    <p:sldId id="265" r:id="rId18"/>
    <p:sldId id="274" r:id="rId19"/>
    <p:sldId id="275"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78" d="100"/>
          <a:sy n="78" d="100"/>
        </p:scale>
        <p:origin x="8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2.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DA8931F-DA5C-4D0F-8B0A-89E1077CF05B}" type="doc">
      <dgm:prSet loTypeId="urn:microsoft.com/office/officeart/2018/2/layout/IconCircleList" loCatId="icon" qsTypeId="urn:microsoft.com/office/officeart/2005/8/quickstyle/simple1" qsCatId="simple" csTypeId="urn:microsoft.com/office/officeart/2018/5/colors/Iconchunking_neutralbg_accent4_2" csCatId="accent4" phldr="1"/>
      <dgm:spPr/>
      <dgm:t>
        <a:bodyPr/>
        <a:lstStyle/>
        <a:p>
          <a:endParaRPr lang="en-US"/>
        </a:p>
      </dgm:t>
    </dgm:pt>
    <dgm:pt modelId="{1F9A0D28-6223-47A8-83A4-3B208A926EA8}">
      <dgm:prSet/>
      <dgm:spPr/>
      <dgm:t>
        <a:bodyPr/>
        <a:lstStyle/>
        <a:p>
          <a:pPr>
            <a:lnSpc>
              <a:spcPct val="100000"/>
            </a:lnSpc>
          </a:pPr>
          <a:r>
            <a:rPr lang="en-US"/>
            <a:t>Personnel Scheduling</a:t>
          </a:r>
        </a:p>
      </dgm:t>
    </dgm:pt>
    <dgm:pt modelId="{1E3877AE-B787-4C79-B5E1-289486C530C9}" type="parTrans" cxnId="{794A54B2-76BF-4203-A2F0-6B11DA801A43}">
      <dgm:prSet/>
      <dgm:spPr/>
      <dgm:t>
        <a:bodyPr/>
        <a:lstStyle/>
        <a:p>
          <a:endParaRPr lang="en-US"/>
        </a:p>
      </dgm:t>
    </dgm:pt>
    <dgm:pt modelId="{4E6CDFF2-82FD-4390-83B4-72F07DEF0D63}" type="sibTrans" cxnId="{794A54B2-76BF-4203-A2F0-6B11DA801A43}">
      <dgm:prSet/>
      <dgm:spPr/>
      <dgm:t>
        <a:bodyPr/>
        <a:lstStyle/>
        <a:p>
          <a:pPr>
            <a:lnSpc>
              <a:spcPct val="100000"/>
            </a:lnSpc>
          </a:pPr>
          <a:endParaRPr lang="en-US"/>
        </a:p>
      </dgm:t>
    </dgm:pt>
    <dgm:pt modelId="{59BD32FD-2E39-45EE-A8DD-C0D7D4A122A8}">
      <dgm:prSet/>
      <dgm:spPr/>
      <dgm:t>
        <a:bodyPr/>
        <a:lstStyle/>
        <a:p>
          <a:pPr>
            <a:lnSpc>
              <a:spcPct val="100000"/>
            </a:lnSpc>
          </a:pPr>
          <a:r>
            <a:rPr lang="en-US"/>
            <a:t>Task Assignment</a:t>
          </a:r>
        </a:p>
      </dgm:t>
    </dgm:pt>
    <dgm:pt modelId="{0EE41F26-668F-4485-A607-2B6F4687D8C9}" type="parTrans" cxnId="{5CC83F3E-0A9F-4542-AF68-B82F83510C3C}">
      <dgm:prSet/>
      <dgm:spPr/>
      <dgm:t>
        <a:bodyPr/>
        <a:lstStyle/>
        <a:p>
          <a:endParaRPr lang="en-US"/>
        </a:p>
      </dgm:t>
    </dgm:pt>
    <dgm:pt modelId="{C42F72C0-417F-4481-A356-C28FFF9A1B81}" type="sibTrans" cxnId="{5CC83F3E-0A9F-4542-AF68-B82F83510C3C}">
      <dgm:prSet/>
      <dgm:spPr/>
      <dgm:t>
        <a:bodyPr/>
        <a:lstStyle/>
        <a:p>
          <a:pPr>
            <a:lnSpc>
              <a:spcPct val="100000"/>
            </a:lnSpc>
          </a:pPr>
          <a:endParaRPr lang="en-US"/>
        </a:p>
      </dgm:t>
    </dgm:pt>
    <dgm:pt modelId="{70F4422A-2597-40E0-A042-DC788292C383}">
      <dgm:prSet/>
      <dgm:spPr/>
      <dgm:t>
        <a:bodyPr/>
        <a:lstStyle/>
        <a:p>
          <a:pPr>
            <a:lnSpc>
              <a:spcPct val="100000"/>
            </a:lnSpc>
          </a:pPr>
          <a:r>
            <a:rPr lang="en-US"/>
            <a:t>Self Driving Cars</a:t>
          </a:r>
        </a:p>
      </dgm:t>
    </dgm:pt>
    <dgm:pt modelId="{85D08007-B66C-43FA-873F-C30FA3B7B35B}" type="parTrans" cxnId="{E95ECB3E-7026-404D-8242-7877E7B90EE1}">
      <dgm:prSet/>
      <dgm:spPr/>
      <dgm:t>
        <a:bodyPr/>
        <a:lstStyle/>
        <a:p>
          <a:endParaRPr lang="en-US"/>
        </a:p>
      </dgm:t>
    </dgm:pt>
    <dgm:pt modelId="{C503FE82-C9C3-413C-8C06-861D6F4B7FF3}" type="sibTrans" cxnId="{E95ECB3E-7026-404D-8242-7877E7B90EE1}">
      <dgm:prSet/>
      <dgm:spPr/>
      <dgm:t>
        <a:bodyPr/>
        <a:lstStyle/>
        <a:p>
          <a:pPr>
            <a:lnSpc>
              <a:spcPct val="100000"/>
            </a:lnSpc>
          </a:pPr>
          <a:endParaRPr lang="en-US"/>
        </a:p>
      </dgm:t>
    </dgm:pt>
    <dgm:pt modelId="{37DD4B3D-6918-4DCC-B05E-7736357D7BDD}">
      <dgm:prSet/>
      <dgm:spPr/>
      <dgm:t>
        <a:bodyPr/>
        <a:lstStyle/>
        <a:p>
          <a:pPr>
            <a:lnSpc>
              <a:spcPct val="100000"/>
            </a:lnSpc>
          </a:pPr>
          <a:r>
            <a:rPr lang="en-US"/>
            <a:t>Facility Location and Workforce Planning</a:t>
          </a:r>
        </a:p>
      </dgm:t>
    </dgm:pt>
    <dgm:pt modelId="{F6429D39-7C3D-44CF-B975-AC33CF7C15E2}" type="parTrans" cxnId="{E28994C6-B514-4516-A759-EFDBABD6D8F2}">
      <dgm:prSet/>
      <dgm:spPr/>
      <dgm:t>
        <a:bodyPr/>
        <a:lstStyle/>
        <a:p>
          <a:endParaRPr lang="en-US"/>
        </a:p>
      </dgm:t>
    </dgm:pt>
    <dgm:pt modelId="{4B575BD3-0292-41E6-A1BB-52FD8F751812}" type="sibTrans" cxnId="{E28994C6-B514-4516-A759-EFDBABD6D8F2}">
      <dgm:prSet/>
      <dgm:spPr/>
      <dgm:t>
        <a:bodyPr/>
        <a:lstStyle/>
        <a:p>
          <a:endParaRPr lang="en-US"/>
        </a:p>
      </dgm:t>
    </dgm:pt>
    <dgm:pt modelId="{1FAC1B3E-7C29-4FDF-B3D6-AA5D7F2A2DFB}" type="pres">
      <dgm:prSet presAssocID="{1DA8931F-DA5C-4D0F-8B0A-89E1077CF05B}" presName="root" presStyleCnt="0">
        <dgm:presLayoutVars>
          <dgm:dir/>
          <dgm:resizeHandles val="exact"/>
        </dgm:presLayoutVars>
      </dgm:prSet>
      <dgm:spPr/>
    </dgm:pt>
    <dgm:pt modelId="{FFFD0F51-99C5-45CF-9B3B-C30E7E0D78E2}" type="pres">
      <dgm:prSet presAssocID="{1DA8931F-DA5C-4D0F-8B0A-89E1077CF05B}" presName="container" presStyleCnt="0">
        <dgm:presLayoutVars>
          <dgm:dir/>
          <dgm:resizeHandles val="exact"/>
        </dgm:presLayoutVars>
      </dgm:prSet>
      <dgm:spPr/>
    </dgm:pt>
    <dgm:pt modelId="{3603A154-59B5-4D68-A56F-AD3B4A372175}" type="pres">
      <dgm:prSet presAssocID="{1F9A0D28-6223-47A8-83A4-3B208A926EA8}" presName="compNode" presStyleCnt="0"/>
      <dgm:spPr/>
    </dgm:pt>
    <dgm:pt modelId="{1C645D1E-14DA-4A26-9215-52EDFACD870C}" type="pres">
      <dgm:prSet presAssocID="{1F9A0D28-6223-47A8-83A4-3B208A926EA8}" presName="iconBgRect" presStyleLbl="bgShp" presStyleIdx="0" presStyleCnt="4"/>
      <dgm:spPr/>
    </dgm:pt>
    <dgm:pt modelId="{A9280174-CAAF-4237-B6AA-E50D1F28ACA5}" type="pres">
      <dgm:prSet presAssocID="{1F9A0D28-6223-47A8-83A4-3B208A926EA8}"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Users"/>
        </a:ext>
      </dgm:extLst>
    </dgm:pt>
    <dgm:pt modelId="{5918E7FC-8375-4A2E-9B32-D8912046B765}" type="pres">
      <dgm:prSet presAssocID="{1F9A0D28-6223-47A8-83A4-3B208A926EA8}" presName="spaceRect" presStyleCnt="0"/>
      <dgm:spPr/>
    </dgm:pt>
    <dgm:pt modelId="{AE9EC49F-3B7E-4494-9985-99D43B1A958E}" type="pres">
      <dgm:prSet presAssocID="{1F9A0D28-6223-47A8-83A4-3B208A926EA8}" presName="textRect" presStyleLbl="revTx" presStyleIdx="0" presStyleCnt="4">
        <dgm:presLayoutVars>
          <dgm:chMax val="1"/>
          <dgm:chPref val="1"/>
        </dgm:presLayoutVars>
      </dgm:prSet>
      <dgm:spPr/>
    </dgm:pt>
    <dgm:pt modelId="{DBBCE53B-AECA-410C-853B-9AD6929C2078}" type="pres">
      <dgm:prSet presAssocID="{4E6CDFF2-82FD-4390-83B4-72F07DEF0D63}" presName="sibTrans" presStyleLbl="sibTrans2D1" presStyleIdx="0" presStyleCnt="0"/>
      <dgm:spPr/>
    </dgm:pt>
    <dgm:pt modelId="{5B009061-5DF3-4DD5-BDD8-FF337E0B369F}" type="pres">
      <dgm:prSet presAssocID="{59BD32FD-2E39-45EE-A8DD-C0D7D4A122A8}" presName="compNode" presStyleCnt="0"/>
      <dgm:spPr/>
    </dgm:pt>
    <dgm:pt modelId="{3D6729E7-353E-447F-A5BB-59CA3CB48E27}" type="pres">
      <dgm:prSet presAssocID="{59BD32FD-2E39-45EE-A8DD-C0D7D4A122A8}" presName="iconBgRect" presStyleLbl="bgShp" presStyleIdx="1" presStyleCnt="4"/>
      <dgm:spPr/>
    </dgm:pt>
    <dgm:pt modelId="{C9CB94C2-AC1F-4CE8-84C5-063A8A7B7434}" type="pres">
      <dgm:prSet presAssocID="{59BD32FD-2E39-45EE-A8DD-C0D7D4A122A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encil"/>
        </a:ext>
      </dgm:extLst>
    </dgm:pt>
    <dgm:pt modelId="{D2B3DBE2-23D2-4302-BE83-B55846926109}" type="pres">
      <dgm:prSet presAssocID="{59BD32FD-2E39-45EE-A8DD-C0D7D4A122A8}" presName="spaceRect" presStyleCnt="0"/>
      <dgm:spPr/>
    </dgm:pt>
    <dgm:pt modelId="{ED1D74B7-832B-4A01-A6B1-D92A3D327ECB}" type="pres">
      <dgm:prSet presAssocID="{59BD32FD-2E39-45EE-A8DD-C0D7D4A122A8}" presName="textRect" presStyleLbl="revTx" presStyleIdx="1" presStyleCnt="4">
        <dgm:presLayoutVars>
          <dgm:chMax val="1"/>
          <dgm:chPref val="1"/>
        </dgm:presLayoutVars>
      </dgm:prSet>
      <dgm:spPr/>
    </dgm:pt>
    <dgm:pt modelId="{E604FE9F-C24E-421D-9F5E-002B7DE6F8CA}" type="pres">
      <dgm:prSet presAssocID="{C42F72C0-417F-4481-A356-C28FFF9A1B81}" presName="sibTrans" presStyleLbl="sibTrans2D1" presStyleIdx="0" presStyleCnt="0"/>
      <dgm:spPr/>
    </dgm:pt>
    <dgm:pt modelId="{A9A0428C-519E-4514-9294-54E0A87E082A}" type="pres">
      <dgm:prSet presAssocID="{70F4422A-2597-40E0-A042-DC788292C383}" presName="compNode" presStyleCnt="0"/>
      <dgm:spPr/>
    </dgm:pt>
    <dgm:pt modelId="{1E94FA08-701A-4198-9D6B-C0B5623F2373}" type="pres">
      <dgm:prSet presAssocID="{70F4422A-2597-40E0-A042-DC788292C383}" presName="iconBgRect" presStyleLbl="bgShp" presStyleIdx="2" presStyleCnt="4"/>
      <dgm:spPr/>
    </dgm:pt>
    <dgm:pt modelId="{7749B2A4-F5E9-4BDB-9E30-A158BAD25B6E}" type="pres">
      <dgm:prSet presAssocID="{70F4422A-2597-40E0-A042-DC788292C383}"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axi"/>
        </a:ext>
      </dgm:extLst>
    </dgm:pt>
    <dgm:pt modelId="{3D65662B-068D-4AF6-9A0E-BD3AA6048237}" type="pres">
      <dgm:prSet presAssocID="{70F4422A-2597-40E0-A042-DC788292C383}" presName="spaceRect" presStyleCnt="0"/>
      <dgm:spPr/>
    </dgm:pt>
    <dgm:pt modelId="{67E1AB88-EC41-42E2-B912-39A8F29DBFB5}" type="pres">
      <dgm:prSet presAssocID="{70F4422A-2597-40E0-A042-DC788292C383}" presName="textRect" presStyleLbl="revTx" presStyleIdx="2" presStyleCnt="4">
        <dgm:presLayoutVars>
          <dgm:chMax val="1"/>
          <dgm:chPref val="1"/>
        </dgm:presLayoutVars>
      </dgm:prSet>
      <dgm:spPr/>
    </dgm:pt>
    <dgm:pt modelId="{778BA91D-D8A8-4AF8-861E-88A04CB03E6F}" type="pres">
      <dgm:prSet presAssocID="{C503FE82-C9C3-413C-8C06-861D6F4B7FF3}" presName="sibTrans" presStyleLbl="sibTrans2D1" presStyleIdx="0" presStyleCnt="0"/>
      <dgm:spPr/>
    </dgm:pt>
    <dgm:pt modelId="{B1D530EA-0D2D-4969-B7F9-5EB7A5E1FEFE}" type="pres">
      <dgm:prSet presAssocID="{37DD4B3D-6918-4DCC-B05E-7736357D7BDD}" presName="compNode" presStyleCnt="0"/>
      <dgm:spPr/>
    </dgm:pt>
    <dgm:pt modelId="{7B60DE1E-DC91-46EA-8823-9B1105AA4BF1}" type="pres">
      <dgm:prSet presAssocID="{37DD4B3D-6918-4DCC-B05E-7736357D7BDD}" presName="iconBgRect" presStyleLbl="bgShp" presStyleIdx="3" presStyleCnt="4"/>
      <dgm:spPr/>
    </dgm:pt>
    <dgm:pt modelId="{C274A10F-ACFD-4F30-AB76-E7EA353021AD}" type="pres">
      <dgm:prSet presAssocID="{37DD4B3D-6918-4DCC-B05E-7736357D7BDD}"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arker"/>
        </a:ext>
      </dgm:extLst>
    </dgm:pt>
    <dgm:pt modelId="{CA45E1B4-4DC6-4152-84A1-C8403AFA6471}" type="pres">
      <dgm:prSet presAssocID="{37DD4B3D-6918-4DCC-B05E-7736357D7BDD}" presName="spaceRect" presStyleCnt="0"/>
      <dgm:spPr/>
    </dgm:pt>
    <dgm:pt modelId="{3224AF91-E89E-4AA8-880B-EBE612272264}" type="pres">
      <dgm:prSet presAssocID="{37DD4B3D-6918-4DCC-B05E-7736357D7BDD}" presName="textRect" presStyleLbl="revTx" presStyleIdx="3" presStyleCnt="4">
        <dgm:presLayoutVars>
          <dgm:chMax val="1"/>
          <dgm:chPref val="1"/>
        </dgm:presLayoutVars>
      </dgm:prSet>
      <dgm:spPr/>
    </dgm:pt>
  </dgm:ptLst>
  <dgm:cxnLst>
    <dgm:cxn modelId="{DCFC1C07-D711-416C-A8C7-4FC25D4A529E}" type="presOf" srcId="{C503FE82-C9C3-413C-8C06-861D6F4B7FF3}" destId="{778BA91D-D8A8-4AF8-861E-88A04CB03E6F}" srcOrd="0" destOrd="0" presId="urn:microsoft.com/office/officeart/2018/2/layout/IconCircleList"/>
    <dgm:cxn modelId="{5CC83F3E-0A9F-4542-AF68-B82F83510C3C}" srcId="{1DA8931F-DA5C-4D0F-8B0A-89E1077CF05B}" destId="{59BD32FD-2E39-45EE-A8DD-C0D7D4A122A8}" srcOrd="1" destOrd="0" parTransId="{0EE41F26-668F-4485-A607-2B6F4687D8C9}" sibTransId="{C42F72C0-417F-4481-A356-C28FFF9A1B81}"/>
    <dgm:cxn modelId="{E95ECB3E-7026-404D-8242-7877E7B90EE1}" srcId="{1DA8931F-DA5C-4D0F-8B0A-89E1077CF05B}" destId="{70F4422A-2597-40E0-A042-DC788292C383}" srcOrd="2" destOrd="0" parTransId="{85D08007-B66C-43FA-873F-C30FA3B7B35B}" sibTransId="{C503FE82-C9C3-413C-8C06-861D6F4B7FF3}"/>
    <dgm:cxn modelId="{B2D4C550-E984-4EB0-88C3-05421FBD87DD}" type="presOf" srcId="{59BD32FD-2E39-45EE-A8DD-C0D7D4A122A8}" destId="{ED1D74B7-832B-4A01-A6B1-D92A3D327ECB}" srcOrd="0" destOrd="0" presId="urn:microsoft.com/office/officeart/2018/2/layout/IconCircleList"/>
    <dgm:cxn modelId="{87E2067E-7688-4400-B241-C51B0233DFC4}" type="presOf" srcId="{4E6CDFF2-82FD-4390-83B4-72F07DEF0D63}" destId="{DBBCE53B-AECA-410C-853B-9AD6929C2078}" srcOrd="0" destOrd="0" presId="urn:microsoft.com/office/officeart/2018/2/layout/IconCircleList"/>
    <dgm:cxn modelId="{E6CDAB87-F530-47E9-840F-C4260F1B6831}" type="presOf" srcId="{1DA8931F-DA5C-4D0F-8B0A-89E1077CF05B}" destId="{1FAC1B3E-7C29-4FDF-B3D6-AA5D7F2A2DFB}" srcOrd="0" destOrd="0" presId="urn:microsoft.com/office/officeart/2018/2/layout/IconCircleList"/>
    <dgm:cxn modelId="{794A54B2-76BF-4203-A2F0-6B11DA801A43}" srcId="{1DA8931F-DA5C-4D0F-8B0A-89E1077CF05B}" destId="{1F9A0D28-6223-47A8-83A4-3B208A926EA8}" srcOrd="0" destOrd="0" parTransId="{1E3877AE-B787-4C79-B5E1-289486C530C9}" sibTransId="{4E6CDFF2-82FD-4390-83B4-72F07DEF0D63}"/>
    <dgm:cxn modelId="{E28994C6-B514-4516-A759-EFDBABD6D8F2}" srcId="{1DA8931F-DA5C-4D0F-8B0A-89E1077CF05B}" destId="{37DD4B3D-6918-4DCC-B05E-7736357D7BDD}" srcOrd="3" destOrd="0" parTransId="{F6429D39-7C3D-44CF-B975-AC33CF7C15E2}" sibTransId="{4B575BD3-0292-41E6-A1BB-52FD8F751812}"/>
    <dgm:cxn modelId="{4930A0C7-58FB-420D-AEEF-BD50A6A97B36}" type="presOf" srcId="{70F4422A-2597-40E0-A042-DC788292C383}" destId="{67E1AB88-EC41-42E2-B912-39A8F29DBFB5}" srcOrd="0" destOrd="0" presId="urn:microsoft.com/office/officeart/2018/2/layout/IconCircleList"/>
    <dgm:cxn modelId="{B73621F3-9BC0-4493-87C6-BE4A4AEDD6CC}" type="presOf" srcId="{37DD4B3D-6918-4DCC-B05E-7736357D7BDD}" destId="{3224AF91-E89E-4AA8-880B-EBE612272264}" srcOrd="0" destOrd="0" presId="urn:microsoft.com/office/officeart/2018/2/layout/IconCircleList"/>
    <dgm:cxn modelId="{D89E5FF7-3601-4697-8FD4-3920BA7EB151}" type="presOf" srcId="{C42F72C0-417F-4481-A356-C28FFF9A1B81}" destId="{E604FE9F-C24E-421D-9F5E-002B7DE6F8CA}" srcOrd="0" destOrd="0" presId="urn:microsoft.com/office/officeart/2018/2/layout/IconCircleList"/>
    <dgm:cxn modelId="{2D173DF9-EE4E-4497-8D0B-AAE87A9C3042}" type="presOf" srcId="{1F9A0D28-6223-47A8-83A4-3B208A926EA8}" destId="{AE9EC49F-3B7E-4494-9985-99D43B1A958E}" srcOrd="0" destOrd="0" presId="urn:microsoft.com/office/officeart/2018/2/layout/IconCircleList"/>
    <dgm:cxn modelId="{864E978F-0C67-4798-BA06-8CDFD81A05D5}" type="presParOf" srcId="{1FAC1B3E-7C29-4FDF-B3D6-AA5D7F2A2DFB}" destId="{FFFD0F51-99C5-45CF-9B3B-C30E7E0D78E2}" srcOrd="0" destOrd="0" presId="urn:microsoft.com/office/officeart/2018/2/layout/IconCircleList"/>
    <dgm:cxn modelId="{B598ED17-7D77-4BE4-B168-4FA12032E1C2}" type="presParOf" srcId="{FFFD0F51-99C5-45CF-9B3B-C30E7E0D78E2}" destId="{3603A154-59B5-4D68-A56F-AD3B4A372175}" srcOrd="0" destOrd="0" presId="urn:microsoft.com/office/officeart/2018/2/layout/IconCircleList"/>
    <dgm:cxn modelId="{DD4BDA1C-DC6D-4FF6-99CB-1C9DFF4C25CC}" type="presParOf" srcId="{3603A154-59B5-4D68-A56F-AD3B4A372175}" destId="{1C645D1E-14DA-4A26-9215-52EDFACD870C}" srcOrd="0" destOrd="0" presId="urn:microsoft.com/office/officeart/2018/2/layout/IconCircleList"/>
    <dgm:cxn modelId="{BFFF9CE2-937F-4CD2-A7A1-52B9929456BC}" type="presParOf" srcId="{3603A154-59B5-4D68-A56F-AD3B4A372175}" destId="{A9280174-CAAF-4237-B6AA-E50D1F28ACA5}" srcOrd="1" destOrd="0" presId="urn:microsoft.com/office/officeart/2018/2/layout/IconCircleList"/>
    <dgm:cxn modelId="{5FD6D642-2686-4182-AE40-61FCBBCCE72B}" type="presParOf" srcId="{3603A154-59B5-4D68-A56F-AD3B4A372175}" destId="{5918E7FC-8375-4A2E-9B32-D8912046B765}" srcOrd="2" destOrd="0" presId="urn:microsoft.com/office/officeart/2018/2/layout/IconCircleList"/>
    <dgm:cxn modelId="{EE4023B3-C163-4D76-8446-ED6A8F6481B5}" type="presParOf" srcId="{3603A154-59B5-4D68-A56F-AD3B4A372175}" destId="{AE9EC49F-3B7E-4494-9985-99D43B1A958E}" srcOrd="3" destOrd="0" presId="urn:microsoft.com/office/officeart/2018/2/layout/IconCircleList"/>
    <dgm:cxn modelId="{C3F6BD7D-6E85-441A-BC5F-E320B345A29E}" type="presParOf" srcId="{FFFD0F51-99C5-45CF-9B3B-C30E7E0D78E2}" destId="{DBBCE53B-AECA-410C-853B-9AD6929C2078}" srcOrd="1" destOrd="0" presId="urn:microsoft.com/office/officeart/2018/2/layout/IconCircleList"/>
    <dgm:cxn modelId="{2FC9C70A-42D8-40D6-8B51-EFA9D9E05193}" type="presParOf" srcId="{FFFD0F51-99C5-45CF-9B3B-C30E7E0D78E2}" destId="{5B009061-5DF3-4DD5-BDD8-FF337E0B369F}" srcOrd="2" destOrd="0" presId="urn:microsoft.com/office/officeart/2018/2/layout/IconCircleList"/>
    <dgm:cxn modelId="{22D1F6C8-3F91-4818-BCB4-AFB385D4FA47}" type="presParOf" srcId="{5B009061-5DF3-4DD5-BDD8-FF337E0B369F}" destId="{3D6729E7-353E-447F-A5BB-59CA3CB48E27}" srcOrd="0" destOrd="0" presId="urn:microsoft.com/office/officeart/2018/2/layout/IconCircleList"/>
    <dgm:cxn modelId="{A3850E76-F71B-4310-8AFA-0A49940EF8CE}" type="presParOf" srcId="{5B009061-5DF3-4DD5-BDD8-FF337E0B369F}" destId="{C9CB94C2-AC1F-4CE8-84C5-063A8A7B7434}" srcOrd="1" destOrd="0" presId="urn:microsoft.com/office/officeart/2018/2/layout/IconCircleList"/>
    <dgm:cxn modelId="{9ACFF873-BBA6-466B-836A-E870523FF1C6}" type="presParOf" srcId="{5B009061-5DF3-4DD5-BDD8-FF337E0B369F}" destId="{D2B3DBE2-23D2-4302-BE83-B55846926109}" srcOrd="2" destOrd="0" presId="urn:microsoft.com/office/officeart/2018/2/layout/IconCircleList"/>
    <dgm:cxn modelId="{5289EDE8-11A2-44EE-B54F-41ABBFBA8673}" type="presParOf" srcId="{5B009061-5DF3-4DD5-BDD8-FF337E0B369F}" destId="{ED1D74B7-832B-4A01-A6B1-D92A3D327ECB}" srcOrd="3" destOrd="0" presId="urn:microsoft.com/office/officeart/2018/2/layout/IconCircleList"/>
    <dgm:cxn modelId="{2F72B599-F345-410E-8B4F-392D064A4C31}" type="presParOf" srcId="{FFFD0F51-99C5-45CF-9B3B-C30E7E0D78E2}" destId="{E604FE9F-C24E-421D-9F5E-002B7DE6F8CA}" srcOrd="3" destOrd="0" presId="urn:microsoft.com/office/officeart/2018/2/layout/IconCircleList"/>
    <dgm:cxn modelId="{7E76BE7C-1E61-41A4-9F28-A50833B8FAF5}" type="presParOf" srcId="{FFFD0F51-99C5-45CF-9B3B-C30E7E0D78E2}" destId="{A9A0428C-519E-4514-9294-54E0A87E082A}" srcOrd="4" destOrd="0" presId="urn:microsoft.com/office/officeart/2018/2/layout/IconCircleList"/>
    <dgm:cxn modelId="{7CBE26C8-2956-47CD-8C77-7074184EE9DD}" type="presParOf" srcId="{A9A0428C-519E-4514-9294-54E0A87E082A}" destId="{1E94FA08-701A-4198-9D6B-C0B5623F2373}" srcOrd="0" destOrd="0" presId="urn:microsoft.com/office/officeart/2018/2/layout/IconCircleList"/>
    <dgm:cxn modelId="{726474B0-BE7F-4FD3-BC0C-4B00274DFF72}" type="presParOf" srcId="{A9A0428C-519E-4514-9294-54E0A87E082A}" destId="{7749B2A4-F5E9-4BDB-9E30-A158BAD25B6E}" srcOrd="1" destOrd="0" presId="urn:microsoft.com/office/officeart/2018/2/layout/IconCircleList"/>
    <dgm:cxn modelId="{E65C6C85-0AA2-4632-8237-155A886E2A64}" type="presParOf" srcId="{A9A0428C-519E-4514-9294-54E0A87E082A}" destId="{3D65662B-068D-4AF6-9A0E-BD3AA6048237}" srcOrd="2" destOrd="0" presId="urn:microsoft.com/office/officeart/2018/2/layout/IconCircleList"/>
    <dgm:cxn modelId="{17DE3EE5-9498-4CF3-BABF-55DA29C9F877}" type="presParOf" srcId="{A9A0428C-519E-4514-9294-54E0A87E082A}" destId="{67E1AB88-EC41-42E2-B912-39A8F29DBFB5}" srcOrd="3" destOrd="0" presId="urn:microsoft.com/office/officeart/2018/2/layout/IconCircleList"/>
    <dgm:cxn modelId="{B3D870DF-E17C-428E-A886-8D9CEE9CF04C}" type="presParOf" srcId="{FFFD0F51-99C5-45CF-9B3B-C30E7E0D78E2}" destId="{778BA91D-D8A8-4AF8-861E-88A04CB03E6F}" srcOrd="5" destOrd="0" presId="urn:microsoft.com/office/officeart/2018/2/layout/IconCircleList"/>
    <dgm:cxn modelId="{4A5376D7-A110-485F-92B9-F62BDB546451}" type="presParOf" srcId="{FFFD0F51-99C5-45CF-9B3B-C30E7E0D78E2}" destId="{B1D530EA-0D2D-4969-B7F9-5EB7A5E1FEFE}" srcOrd="6" destOrd="0" presId="urn:microsoft.com/office/officeart/2018/2/layout/IconCircleList"/>
    <dgm:cxn modelId="{A97A4EA5-DA3E-4591-B850-80DF3DB826C3}" type="presParOf" srcId="{B1D530EA-0D2D-4969-B7F9-5EB7A5E1FEFE}" destId="{7B60DE1E-DC91-46EA-8823-9B1105AA4BF1}" srcOrd="0" destOrd="0" presId="urn:microsoft.com/office/officeart/2018/2/layout/IconCircleList"/>
    <dgm:cxn modelId="{6669AC9E-A5C9-4298-9DB8-F87557AA7E5D}" type="presParOf" srcId="{B1D530EA-0D2D-4969-B7F9-5EB7A5E1FEFE}" destId="{C274A10F-ACFD-4F30-AB76-E7EA353021AD}" srcOrd="1" destOrd="0" presId="urn:microsoft.com/office/officeart/2018/2/layout/IconCircleList"/>
    <dgm:cxn modelId="{53F50BDF-2275-4131-9642-FDD08C6282D5}" type="presParOf" srcId="{B1D530EA-0D2D-4969-B7F9-5EB7A5E1FEFE}" destId="{CA45E1B4-4DC6-4152-84A1-C8403AFA6471}" srcOrd="2" destOrd="0" presId="urn:microsoft.com/office/officeart/2018/2/layout/IconCircleList"/>
    <dgm:cxn modelId="{32F07BD5-6110-4098-AB43-E23FF3E9BF3D}" type="presParOf" srcId="{B1D530EA-0D2D-4969-B7F9-5EB7A5E1FEFE}" destId="{3224AF91-E89E-4AA8-880B-EBE612272264}"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A1E669-825C-46FB-A93B-574553609BB2}" type="doc">
      <dgm:prSet loTypeId="urn:microsoft.com/office/officeart/2018/2/layout/IconCircleList" loCatId="icon" qsTypeId="urn:microsoft.com/office/officeart/2005/8/quickstyle/simple1" qsCatId="simple" csTypeId="urn:microsoft.com/office/officeart/2005/8/colors/accent1_2" csCatId="accent1" phldr="1"/>
      <dgm:spPr/>
      <dgm:t>
        <a:bodyPr/>
        <a:lstStyle/>
        <a:p>
          <a:endParaRPr lang="en-US"/>
        </a:p>
      </dgm:t>
    </dgm:pt>
    <dgm:pt modelId="{6D0AE946-7585-4620-BA7E-338FFE8934DB}">
      <dgm:prSet/>
      <dgm:spPr/>
      <dgm:t>
        <a:bodyPr/>
        <a:lstStyle/>
        <a:p>
          <a:pPr>
            <a:lnSpc>
              <a:spcPct val="100000"/>
            </a:lnSpc>
          </a:pPr>
          <a:r>
            <a:rPr lang="en-US"/>
            <a:t>Brute Force</a:t>
          </a:r>
        </a:p>
      </dgm:t>
    </dgm:pt>
    <dgm:pt modelId="{4606D557-4B35-4332-BFDA-3F6B0764414D}" type="parTrans" cxnId="{F2277F2A-2860-4862-9FA1-285A66FDC259}">
      <dgm:prSet/>
      <dgm:spPr/>
      <dgm:t>
        <a:bodyPr/>
        <a:lstStyle/>
        <a:p>
          <a:endParaRPr lang="en-US"/>
        </a:p>
      </dgm:t>
    </dgm:pt>
    <dgm:pt modelId="{E54A0D84-F9B9-4A09-96E4-706889097939}" type="sibTrans" cxnId="{F2277F2A-2860-4862-9FA1-285A66FDC259}">
      <dgm:prSet/>
      <dgm:spPr/>
      <dgm:t>
        <a:bodyPr/>
        <a:lstStyle/>
        <a:p>
          <a:pPr>
            <a:lnSpc>
              <a:spcPct val="100000"/>
            </a:lnSpc>
          </a:pPr>
          <a:endParaRPr lang="en-US"/>
        </a:p>
      </dgm:t>
    </dgm:pt>
    <dgm:pt modelId="{AD8C26BB-F091-42A9-89A2-501C0F7BC58C}">
      <dgm:prSet/>
      <dgm:spPr/>
      <dgm:t>
        <a:bodyPr/>
        <a:lstStyle/>
        <a:p>
          <a:pPr>
            <a:lnSpc>
              <a:spcPct val="100000"/>
            </a:lnSpc>
          </a:pPr>
          <a:r>
            <a:rPr lang="en-US"/>
            <a:t>Greedy</a:t>
          </a:r>
        </a:p>
      </dgm:t>
    </dgm:pt>
    <dgm:pt modelId="{BD8022DF-5BB3-40E1-9013-61004C8DE98A}" type="parTrans" cxnId="{744976B6-8539-4F6E-B883-2612730128BA}">
      <dgm:prSet/>
      <dgm:spPr/>
      <dgm:t>
        <a:bodyPr/>
        <a:lstStyle/>
        <a:p>
          <a:endParaRPr lang="en-US"/>
        </a:p>
      </dgm:t>
    </dgm:pt>
    <dgm:pt modelId="{6194FAD5-2A9A-4563-A64A-C67E0C5524AA}" type="sibTrans" cxnId="{744976B6-8539-4F6E-B883-2612730128BA}">
      <dgm:prSet/>
      <dgm:spPr/>
      <dgm:t>
        <a:bodyPr/>
        <a:lstStyle/>
        <a:p>
          <a:pPr>
            <a:lnSpc>
              <a:spcPct val="100000"/>
            </a:lnSpc>
          </a:pPr>
          <a:endParaRPr lang="en-US"/>
        </a:p>
      </dgm:t>
    </dgm:pt>
    <dgm:pt modelId="{0D5770F4-4E6B-4707-A7EB-1C14730EF58A}">
      <dgm:prSet/>
      <dgm:spPr/>
      <dgm:t>
        <a:bodyPr/>
        <a:lstStyle/>
        <a:p>
          <a:pPr>
            <a:lnSpc>
              <a:spcPct val="100000"/>
            </a:lnSpc>
          </a:pPr>
          <a:r>
            <a:rPr lang="en-US"/>
            <a:t>Hungarian</a:t>
          </a:r>
        </a:p>
      </dgm:t>
    </dgm:pt>
    <dgm:pt modelId="{0B47B5D5-A221-4978-AD5B-463DA34961EF}" type="parTrans" cxnId="{443E992A-01B5-467C-A0B5-926821BDD6F8}">
      <dgm:prSet/>
      <dgm:spPr/>
      <dgm:t>
        <a:bodyPr/>
        <a:lstStyle/>
        <a:p>
          <a:endParaRPr lang="en-US"/>
        </a:p>
      </dgm:t>
    </dgm:pt>
    <dgm:pt modelId="{1DD7AA49-8899-49AA-827B-BE4883E697A7}" type="sibTrans" cxnId="{443E992A-01B5-467C-A0B5-926821BDD6F8}">
      <dgm:prSet/>
      <dgm:spPr/>
      <dgm:t>
        <a:bodyPr/>
        <a:lstStyle/>
        <a:p>
          <a:pPr>
            <a:lnSpc>
              <a:spcPct val="100000"/>
            </a:lnSpc>
          </a:pPr>
          <a:endParaRPr lang="en-US"/>
        </a:p>
      </dgm:t>
    </dgm:pt>
    <dgm:pt modelId="{F5FF7E9A-7D9D-4BB1-A577-B835FE528AB9}">
      <dgm:prSet/>
      <dgm:spPr/>
      <dgm:t>
        <a:bodyPr/>
        <a:lstStyle/>
        <a:p>
          <a:pPr>
            <a:lnSpc>
              <a:spcPct val="100000"/>
            </a:lnSpc>
          </a:pPr>
          <a:r>
            <a:rPr lang="en-US"/>
            <a:t>Max Flow Reduction</a:t>
          </a:r>
        </a:p>
      </dgm:t>
    </dgm:pt>
    <dgm:pt modelId="{FD17CB36-0142-4AC0-A401-91E1DEAB85FA}" type="parTrans" cxnId="{9BE97992-07E1-4A37-BE49-DD03D0DD4125}">
      <dgm:prSet/>
      <dgm:spPr/>
      <dgm:t>
        <a:bodyPr/>
        <a:lstStyle/>
        <a:p>
          <a:endParaRPr lang="en-US"/>
        </a:p>
      </dgm:t>
    </dgm:pt>
    <dgm:pt modelId="{3037EF1D-B1B0-4203-BFED-29C11BB1FDE0}" type="sibTrans" cxnId="{9BE97992-07E1-4A37-BE49-DD03D0DD4125}">
      <dgm:prSet/>
      <dgm:spPr/>
      <dgm:t>
        <a:bodyPr/>
        <a:lstStyle/>
        <a:p>
          <a:endParaRPr lang="en-US"/>
        </a:p>
      </dgm:t>
    </dgm:pt>
    <dgm:pt modelId="{9DA6715F-640D-43C7-9154-BC0086ED6DC9}" type="pres">
      <dgm:prSet presAssocID="{DEA1E669-825C-46FB-A93B-574553609BB2}" presName="root" presStyleCnt="0">
        <dgm:presLayoutVars>
          <dgm:dir/>
          <dgm:resizeHandles val="exact"/>
        </dgm:presLayoutVars>
      </dgm:prSet>
      <dgm:spPr/>
    </dgm:pt>
    <dgm:pt modelId="{1C0B38A8-94EB-4211-9406-35EC8CC38A90}" type="pres">
      <dgm:prSet presAssocID="{DEA1E669-825C-46FB-A93B-574553609BB2}" presName="container" presStyleCnt="0">
        <dgm:presLayoutVars>
          <dgm:dir/>
          <dgm:resizeHandles val="exact"/>
        </dgm:presLayoutVars>
      </dgm:prSet>
      <dgm:spPr/>
    </dgm:pt>
    <dgm:pt modelId="{1137F20E-22F1-4EDA-99A5-1A3BB458D35C}" type="pres">
      <dgm:prSet presAssocID="{6D0AE946-7585-4620-BA7E-338FFE8934DB}" presName="compNode" presStyleCnt="0"/>
      <dgm:spPr/>
    </dgm:pt>
    <dgm:pt modelId="{9059EB0D-F4C6-4003-ABE3-C68A54CA9B1F}" type="pres">
      <dgm:prSet presAssocID="{6D0AE946-7585-4620-BA7E-338FFE8934DB}" presName="iconBgRect" presStyleLbl="bgShp" presStyleIdx="0" presStyleCnt="4"/>
      <dgm:spPr/>
    </dgm:pt>
    <dgm:pt modelId="{77F01684-B801-4CEE-B6FB-ACAE1596906B}" type="pres">
      <dgm:prSet presAssocID="{6D0AE946-7585-4620-BA7E-338FFE8934DB}" presName="iconRect" presStyleLbl="node1" presStyleIdx="0" presStyleCnt="4"/>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Excalibur with solid fill"/>
        </a:ext>
      </dgm:extLst>
    </dgm:pt>
    <dgm:pt modelId="{54E3360F-12A9-47B4-AB14-42C7B107DE0D}" type="pres">
      <dgm:prSet presAssocID="{6D0AE946-7585-4620-BA7E-338FFE8934DB}" presName="spaceRect" presStyleCnt="0"/>
      <dgm:spPr/>
    </dgm:pt>
    <dgm:pt modelId="{B686C68B-6F93-4D1C-B53B-CD3365D0CD39}" type="pres">
      <dgm:prSet presAssocID="{6D0AE946-7585-4620-BA7E-338FFE8934DB}" presName="textRect" presStyleLbl="revTx" presStyleIdx="0" presStyleCnt="4">
        <dgm:presLayoutVars>
          <dgm:chMax val="1"/>
          <dgm:chPref val="1"/>
        </dgm:presLayoutVars>
      </dgm:prSet>
      <dgm:spPr/>
    </dgm:pt>
    <dgm:pt modelId="{E3066F81-3F30-4D92-9BB9-EBEEBD9DB920}" type="pres">
      <dgm:prSet presAssocID="{E54A0D84-F9B9-4A09-96E4-706889097939}" presName="sibTrans" presStyleLbl="sibTrans2D1" presStyleIdx="0" presStyleCnt="0"/>
      <dgm:spPr/>
    </dgm:pt>
    <dgm:pt modelId="{4902C098-22BD-45D8-91C5-4B666C9A7A22}" type="pres">
      <dgm:prSet presAssocID="{AD8C26BB-F091-42A9-89A2-501C0F7BC58C}" presName="compNode" presStyleCnt="0"/>
      <dgm:spPr/>
    </dgm:pt>
    <dgm:pt modelId="{833A2A14-E3E9-427E-9BCA-D4CD982D5E69}" type="pres">
      <dgm:prSet presAssocID="{AD8C26BB-F091-42A9-89A2-501C0F7BC58C}" presName="iconBgRect" presStyleLbl="bgShp" presStyleIdx="1" presStyleCnt="4"/>
      <dgm:spPr/>
    </dgm:pt>
    <dgm:pt modelId="{6FF476DA-E335-48E5-957E-22385C6A0D41}" type="pres">
      <dgm:prSet presAssocID="{AD8C26BB-F091-42A9-89A2-501C0F7BC58C}" presName="iconRect" presStyleLbl="node1" presStyleIdx="1" presStyleCnt="4"/>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Bar graph with upward trend with solid fill"/>
        </a:ext>
      </dgm:extLst>
    </dgm:pt>
    <dgm:pt modelId="{51DE1BC7-7998-46EE-84E4-5E23057181D7}" type="pres">
      <dgm:prSet presAssocID="{AD8C26BB-F091-42A9-89A2-501C0F7BC58C}" presName="spaceRect" presStyleCnt="0"/>
      <dgm:spPr/>
    </dgm:pt>
    <dgm:pt modelId="{1CB42AF6-6769-40FF-B1AA-052A7E68938A}" type="pres">
      <dgm:prSet presAssocID="{AD8C26BB-F091-42A9-89A2-501C0F7BC58C}" presName="textRect" presStyleLbl="revTx" presStyleIdx="1" presStyleCnt="4">
        <dgm:presLayoutVars>
          <dgm:chMax val="1"/>
          <dgm:chPref val="1"/>
        </dgm:presLayoutVars>
      </dgm:prSet>
      <dgm:spPr/>
    </dgm:pt>
    <dgm:pt modelId="{9FD042AA-4EB7-44B2-8BFF-30E34501D4F3}" type="pres">
      <dgm:prSet presAssocID="{6194FAD5-2A9A-4563-A64A-C67E0C5524AA}" presName="sibTrans" presStyleLbl="sibTrans2D1" presStyleIdx="0" presStyleCnt="0"/>
      <dgm:spPr/>
    </dgm:pt>
    <dgm:pt modelId="{CFD05A0F-6398-4487-B840-88371BB7E212}" type="pres">
      <dgm:prSet presAssocID="{0D5770F4-4E6B-4707-A7EB-1C14730EF58A}" presName="compNode" presStyleCnt="0"/>
      <dgm:spPr/>
    </dgm:pt>
    <dgm:pt modelId="{40BCD1AE-47C9-4F3F-800B-06E91C533E97}" type="pres">
      <dgm:prSet presAssocID="{0D5770F4-4E6B-4707-A7EB-1C14730EF58A}" presName="iconBgRect" presStyleLbl="bgShp" presStyleIdx="2" presStyleCnt="4"/>
      <dgm:spPr/>
    </dgm:pt>
    <dgm:pt modelId="{346C0794-14F3-4C2A-996C-55D6032F4D5C}" type="pres">
      <dgm:prSet presAssocID="{0D5770F4-4E6B-4707-A7EB-1C14730EF58A}" presName="iconRect" presStyleLbl="node1" presStyleIdx="2" presStyleCnt="4"/>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Bank with solid fill"/>
        </a:ext>
      </dgm:extLst>
    </dgm:pt>
    <dgm:pt modelId="{CD0F249B-7BFE-4686-B02B-8B64B515E27C}" type="pres">
      <dgm:prSet presAssocID="{0D5770F4-4E6B-4707-A7EB-1C14730EF58A}" presName="spaceRect" presStyleCnt="0"/>
      <dgm:spPr/>
    </dgm:pt>
    <dgm:pt modelId="{8C04E597-15E4-4A73-AB15-2EB8638A09BA}" type="pres">
      <dgm:prSet presAssocID="{0D5770F4-4E6B-4707-A7EB-1C14730EF58A}" presName="textRect" presStyleLbl="revTx" presStyleIdx="2" presStyleCnt="4">
        <dgm:presLayoutVars>
          <dgm:chMax val="1"/>
          <dgm:chPref val="1"/>
        </dgm:presLayoutVars>
      </dgm:prSet>
      <dgm:spPr/>
    </dgm:pt>
    <dgm:pt modelId="{D1B2A2D4-BC15-45E1-91CA-B2E3AAC1D22B}" type="pres">
      <dgm:prSet presAssocID="{1DD7AA49-8899-49AA-827B-BE4883E697A7}" presName="sibTrans" presStyleLbl="sibTrans2D1" presStyleIdx="0" presStyleCnt="0"/>
      <dgm:spPr/>
    </dgm:pt>
    <dgm:pt modelId="{47BE304C-6FB1-49D0-9AFA-6D0D8F3AFD34}" type="pres">
      <dgm:prSet presAssocID="{F5FF7E9A-7D9D-4BB1-A577-B835FE528AB9}" presName="compNode" presStyleCnt="0"/>
      <dgm:spPr/>
    </dgm:pt>
    <dgm:pt modelId="{677F6C42-B4C0-4AB6-B495-D96DCE01C44F}" type="pres">
      <dgm:prSet presAssocID="{F5FF7E9A-7D9D-4BB1-A577-B835FE528AB9}" presName="iconBgRect" presStyleLbl="bgShp" presStyleIdx="3" presStyleCnt="4"/>
      <dgm:spPr/>
    </dgm:pt>
    <dgm:pt modelId="{758CB6DF-B1E6-4784-BED2-9749AE93C72E}" type="pres">
      <dgm:prSet presAssocID="{F5FF7E9A-7D9D-4BB1-A577-B835FE528AB9}"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Flow"/>
        </a:ext>
      </dgm:extLst>
    </dgm:pt>
    <dgm:pt modelId="{CE6C869B-D9E3-4204-985B-BEC2173C11FC}" type="pres">
      <dgm:prSet presAssocID="{F5FF7E9A-7D9D-4BB1-A577-B835FE528AB9}" presName="spaceRect" presStyleCnt="0"/>
      <dgm:spPr/>
    </dgm:pt>
    <dgm:pt modelId="{E3CDE3C6-202A-4DF7-8E84-30682392B630}" type="pres">
      <dgm:prSet presAssocID="{F5FF7E9A-7D9D-4BB1-A577-B835FE528AB9}" presName="textRect" presStyleLbl="revTx" presStyleIdx="3" presStyleCnt="4">
        <dgm:presLayoutVars>
          <dgm:chMax val="1"/>
          <dgm:chPref val="1"/>
        </dgm:presLayoutVars>
      </dgm:prSet>
      <dgm:spPr/>
    </dgm:pt>
  </dgm:ptLst>
  <dgm:cxnLst>
    <dgm:cxn modelId="{CE485F13-E4EF-49B1-B733-92E2A05BC73F}" type="presOf" srcId="{6D0AE946-7585-4620-BA7E-338FFE8934DB}" destId="{B686C68B-6F93-4D1C-B53B-CD3365D0CD39}" srcOrd="0" destOrd="0" presId="urn:microsoft.com/office/officeart/2018/2/layout/IconCircleList"/>
    <dgm:cxn modelId="{E83E851F-0F56-4432-962E-B1FB97E8EDC8}" type="presOf" srcId="{6194FAD5-2A9A-4563-A64A-C67E0C5524AA}" destId="{9FD042AA-4EB7-44B2-8BFF-30E34501D4F3}" srcOrd="0" destOrd="0" presId="urn:microsoft.com/office/officeart/2018/2/layout/IconCircleList"/>
    <dgm:cxn modelId="{F2277F2A-2860-4862-9FA1-285A66FDC259}" srcId="{DEA1E669-825C-46FB-A93B-574553609BB2}" destId="{6D0AE946-7585-4620-BA7E-338FFE8934DB}" srcOrd="0" destOrd="0" parTransId="{4606D557-4B35-4332-BFDA-3F6B0764414D}" sibTransId="{E54A0D84-F9B9-4A09-96E4-706889097939}"/>
    <dgm:cxn modelId="{443E992A-01B5-467C-A0B5-926821BDD6F8}" srcId="{DEA1E669-825C-46FB-A93B-574553609BB2}" destId="{0D5770F4-4E6B-4707-A7EB-1C14730EF58A}" srcOrd="2" destOrd="0" parTransId="{0B47B5D5-A221-4978-AD5B-463DA34961EF}" sibTransId="{1DD7AA49-8899-49AA-827B-BE4883E697A7}"/>
    <dgm:cxn modelId="{5CA67867-996C-48E7-B6DF-299C087AC26F}" type="presOf" srcId="{F5FF7E9A-7D9D-4BB1-A577-B835FE528AB9}" destId="{E3CDE3C6-202A-4DF7-8E84-30682392B630}" srcOrd="0" destOrd="0" presId="urn:microsoft.com/office/officeart/2018/2/layout/IconCircleList"/>
    <dgm:cxn modelId="{E3F63E51-56F6-46D2-B267-6079095DA9E0}" type="presOf" srcId="{DEA1E669-825C-46FB-A93B-574553609BB2}" destId="{9DA6715F-640D-43C7-9154-BC0086ED6DC9}" srcOrd="0" destOrd="0" presId="urn:microsoft.com/office/officeart/2018/2/layout/IconCircleList"/>
    <dgm:cxn modelId="{08329B86-F6D5-4F5F-9E0D-B5F5D6CF8AD9}" type="presOf" srcId="{AD8C26BB-F091-42A9-89A2-501C0F7BC58C}" destId="{1CB42AF6-6769-40FF-B1AA-052A7E68938A}" srcOrd="0" destOrd="0" presId="urn:microsoft.com/office/officeart/2018/2/layout/IconCircleList"/>
    <dgm:cxn modelId="{9BE97992-07E1-4A37-BE49-DD03D0DD4125}" srcId="{DEA1E669-825C-46FB-A93B-574553609BB2}" destId="{F5FF7E9A-7D9D-4BB1-A577-B835FE528AB9}" srcOrd="3" destOrd="0" parTransId="{FD17CB36-0142-4AC0-A401-91E1DEAB85FA}" sibTransId="{3037EF1D-B1B0-4203-BFED-29C11BB1FDE0}"/>
    <dgm:cxn modelId="{744976B6-8539-4F6E-B883-2612730128BA}" srcId="{DEA1E669-825C-46FB-A93B-574553609BB2}" destId="{AD8C26BB-F091-42A9-89A2-501C0F7BC58C}" srcOrd="1" destOrd="0" parTransId="{BD8022DF-5BB3-40E1-9013-61004C8DE98A}" sibTransId="{6194FAD5-2A9A-4563-A64A-C67E0C5524AA}"/>
    <dgm:cxn modelId="{747663C8-1B76-49FF-82B2-3F6B250A375F}" type="presOf" srcId="{0D5770F4-4E6B-4707-A7EB-1C14730EF58A}" destId="{8C04E597-15E4-4A73-AB15-2EB8638A09BA}" srcOrd="0" destOrd="0" presId="urn:microsoft.com/office/officeart/2018/2/layout/IconCircleList"/>
    <dgm:cxn modelId="{657BE2D2-6310-4281-BF8A-2C4D81B4FA32}" type="presOf" srcId="{1DD7AA49-8899-49AA-827B-BE4883E697A7}" destId="{D1B2A2D4-BC15-45E1-91CA-B2E3AAC1D22B}" srcOrd="0" destOrd="0" presId="urn:microsoft.com/office/officeart/2018/2/layout/IconCircleList"/>
    <dgm:cxn modelId="{512059EF-3B4B-4064-BD92-DE2C425D05D0}" type="presOf" srcId="{E54A0D84-F9B9-4A09-96E4-706889097939}" destId="{E3066F81-3F30-4D92-9BB9-EBEEBD9DB920}" srcOrd="0" destOrd="0" presId="urn:microsoft.com/office/officeart/2018/2/layout/IconCircleList"/>
    <dgm:cxn modelId="{0359F482-0823-4B74-B9B0-8741BF68C9A8}" type="presParOf" srcId="{9DA6715F-640D-43C7-9154-BC0086ED6DC9}" destId="{1C0B38A8-94EB-4211-9406-35EC8CC38A90}" srcOrd="0" destOrd="0" presId="urn:microsoft.com/office/officeart/2018/2/layout/IconCircleList"/>
    <dgm:cxn modelId="{0FB81446-4ACC-4877-979E-3ECE29BF9053}" type="presParOf" srcId="{1C0B38A8-94EB-4211-9406-35EC8CC38A90}" destId="{1137F20E-22F1-4EDA-99A5-1A3BB458D35C}" srcOrd="0" destOrd="0" presId="urn:microsoft.com/office/officeart/2018/2/layout/IconCircleList"/>
    <dgm:cxn modelId="{3BC97CB6-25E9-4E85-ABFB-D31951A2B289}" type="presParOf" srcId="{1137F20E-22F1-4EDA-99A5-1A3BB458D35C}" destId="{9059EB0D-F4C6-4003-ABE3-C68A54CA9B1F}" srcOrd="0" destOrd="0" presId="urn:microsoft.com/office/officeart/2018/2/layout/IconCircleList"/>
    <dgm:cxn modelId="{2DA60777-F044-4187-97A8-0D028FC76A8B}" type="presParOf" srcId="{1137F20E-22F1-4EDA-99A5-1A3BB458D35C}" destId="{77F01684-B801-4CEE-B6FB-ACAE1596906B}" srcOrd="1" destOrd="0" presId="urn:microsoft.com/office/officeart/2018/2/layout/IconCircleList"/>
    <dgm:cxn modelId="{1EFA4090-640F-4A93-836C-B2ECD50D42E3}" type="presParOf" srcId="{1137F20E-22F1-4EDA-99A5-1A3BB458D35C}" destId="{54E3360F-12A9-47B4-AB14-42C7B107DE0D}" srcOrd="2" destOrd="0" presId="urn:microsoft.com/office/officeart/2018/2/layout/IconCircleList"/>
    <dgm:cxn modelId="{FF90B647-B251-48B5-A160-123E46666D91}" type="presParOf" srcId="{1137F20E-22F1-4EDA-99A5-1A3BB458D35C}" destId="{B686C68B-6F93-4D1C-B53B-CD3365D0CD39}" srcOrd="3" destOrd="0" presId="urn:microsoft.com/office/officeart/2018/2/layout/IconCircleList"/>
    <dgm:cxn modelId="{2C62E2EC-CEF8-40CF-AEC5-710A2E5D0F40}" type="presParOf" srcId="{1C0B38A8-94EB-4211-9406-35EC8CC38A90}" destId="{E3066F81-3F30-4D92-9BB9-EBEEBD9DB920}" srcOrd="1" destOrd="0" presId="urn:microsoft.com/office/officeart/2018/2/layout/IconCircleList"/>
    <dgm:cxn modelId="{A8164039-A9E0-48A5-95B7-B9DB96CBF49A}" type="presParOf" srcId="{1C0B38A8-94EB-4211-9406-35EC8CC38A90}" destId="{4902C098-22BD-45D8-91C5-4B666C9A7A22}" srcOrd="2" destOrd="0" presId="urn:microsoft.com/office/officeart/2018/2/layout/IconCircleList"/>
    <dgm:cxn modelId="{9CA2B3E9-D266-4EEA-853B-EBAFEF2E4E05}" type="presParOf" srcId="{4902C098-22BD-45D8-91C5-4B666C9A7A22}" destId="{833A2A14-E3E9-427E-9BCA-D4CD982D5E69}" srcOrd="0" destOrd="0" presId="urn:microsoft.com/office/officeart/2018/2/layout/IconCircleList"/>
    <dgm:cxn modelId="{7758B6F9-E443-4762-99A2-3E6CF5EEF7FF}" type="presParOf" srcId="{4902C098-22BD-45D8-91C5-4B666C9A7A22}" destId="{6FF476DA-E335-48E5-957E-22385C6A0D41}" srcOrd="1" destOrd="0" presId="urn:microsoft.com/office/officeart/2018/2/layout/IconCircleList"/>
    <dgm:cxn modelId="{72F9A5B6-39BF-441C-87E1-B0A1CF37384D}" type="presParOf" srcId="{4902C098-22BD-45D8-91C5-4B666C9A7A22}" destId="{51DE1BC7-7998-46EE-84E4-5E23057181D7}" srcOrd="2" destOrd="0" presId="urn:microsoft.com/office/officeart/2018/2/layout/IconCircleList"/>
    <dgm:cxn modelId="{5ACD6AA7-D6CE-4822-8AB0-11130C2C390B}" type="presParOf" srcId="{4902C098-22BD-45D8-91C5-4B666C9A7A22}" destId="{1CB42AF6-6769-40FF-B1AA-052A7E68938A}" srcOrd="3" destOrd="0" presId="urn:microsoft.com/office/officeart/2018/2/layout/IconCircleList"/>
    <dgm:cxn modelId="{6EA6F6B0-AFEC-44D4-81E3-CE519B997D2F}" type="presParOf" srcId="{1C0B38A8-94EB-4211-9406-35EC8CC38A90}" destId="{9FD042AA-4EB7-44B2-8BFF-30E34501D4F3}" srcOrd="3" destOrd="0" presId="urn:microsoft.com/office/officeart/2018/2/layout/IconCircleList"/>
    <dgm:cxn modelId="{06BBE9BD-4A02-48A4-A451-80BE49644327}" type="presParOf" srcId="{1C0B38A8-94EB-4211-9406-35EC8CC38A90}" destId="{CFD05A0F-6398-4487-B840-88371BB7E212}" srcOrd="4" destOrd="0" presId="urn:microsoft.com/office/officeart/2018/2/layout/IconCircleList"/>
    <dgm:cxn modelId="{74B515E7-2061-4843-BABA-ED1923B14F1B}" type="presParOf" srcId="{CFD05A0F-6398-4487-B840-88371BB7E212}" destId="{40BCD1AE-47C9-4F3F-800B-06E91C533E97}" srcOrd="0" destOrd="0" presId="urn:microsoft.com/office/officeart/2018/2/layout/IconCircleList"/>
    <dgm:cxn modelId="{13B7D1D5-41BA-4915-AAA6-2DAF921F310C}" type="presParOf" srcId="{CFD05A0F-6398-4487-B840-88371BB7E212}" destId="{346C0794-14F3-4C2A-996C-55D6032F4D5C}" srcOrd="1" destOrd="0" presId="urn:microsoft.com/office/officeart/2018/2/layout/IconCircleList"/>
    <dgm:cxn modelId="{4AC36C41-9F1C-4667-B05A-A45F29E37B3F}" type="presParOf" srcId="{CFD05A0F-6398-4487-B840-88371BB7E212}" destId="{CD0F249B-7BFE-4686-B02B-8B64B515E27C}" srcOrd="2" destOrd="0" presId="urn:microsoft.com/office/officeart/2018/2/layout/IconCircleList"/>
    <dgm:cxn modelId="{B7FAF3F9-B308-472D-A059-3121D173B233}" type="presParOf" srcId="{CFD05A0F-6398-4487-B840-88371BB7E212}" destId="{8C04E597-15E4-4A73-AB15-2EB8638A09BA}" srcOrd="3" destOrd="0" presId="urn:microsoft.com/office/officeart/2018/2/layout/IconCircleList"/>
    <dgm:cxn modelId="{6B3E3EE5-DDF9-47EE-8D16-D44BA210CD0F}" type="presParOf" srcId="{1C0B38A8-94EB-4211-9406-35EC8CC38A90}" destId="{D1B2A2D4-BC15-45E1-91CA-B2E3AAC1D22B}" srcOrd="5" destOrd="0" presId="urn:microsoft.com/office/officeart/2018/2/layout/IconCircleList"/>
    <dgm:cxn modelId="{D24B572B-D24F-4C5B-82E7-7BC29F051478}" type="presParOf" srcId="{1C0B38A8-94EB-4211-9406-35EC8CC38A90}" destId="{47BE304C-6FB1-49D0-9AFA-6D0D8F3AFD34}" srcOrd="6" destOrd="0" presId="urn:microsoft.com/office/officeart/2018/2/layout/IconCircleList"/>
    <dgm:cxn modelId="{56E11AED-9849-4A53-8EF9-F385624D379C}" type="presParOf" srcId="{47BE304C-6FB1-49D0-9AFA-6D0D8F3AFD34}" destId="{677F6C42-B4C0-4AB6-B495-D96DCE01C44F}" srcOrd="0" destOrd="0" presId="urn:microsoft.com/office/officeart/2018/2/layout/IconCircleList"/>
    <dgm:cxn modelId="{6923EC68-C882-4C38-BF19-8748F122B28A}" type="presParOf" srcId="{47BE304C-6FB1-49D0-9AFA-6D0D8F3AFD34}" destId="{758CB6DF-B1E6-4784-BED2-9749AE93C72E}" srcOrd="1" destOrd="0" presId="urn:microsoft.com/office/officeart/2018/2/layout/IconCircleList"/>
    <dgm:cxn modelId="{5B91359F-0FEF-47CC-B525-5AEBACC395F3}" type="presParOf" srcId="{47BE304C-6FB1-49D0-9AFA-6D0D8F3AFD34}" destId="{CE6C869B-D9E3-4204-985B-BEC2173C11FC}" srcOrd="2" destOrd="0" presId="urn:microsoft.com/office/officeart/2018/2/layout/IconCircleList"/>
    <dgm:cxn modelId="{6A5D8BEC-5771-4026-9B70-1CDAC326E93A}" type="presParOf" srcId="{47BE304C-6FB1-49D0-9AFA-6D0D8F3AFD34}" destId="{E3CDE3C6-202A-4DF7-8E84-30682392B630}"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645D1E-14DA-4A26-9215-52EDFACD870C}">
      <dsp:nvSpPr>
        <dsp:cNvPr id="0" name=""/>
        <dsp:cNvSpPr/>
      </dsp:nvSpPr>
      <dsp:spPr>
        <a:xfrm>
          <a:off x="147205" y="102391"/>
          <a:ext cx="1302299" cy="1302299"/>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280174-CAAF-4237-B6AA-E50D1F28ACA5}">
      <dsp:nvSpPr>
        <dsp:cNvPr id="0" name=""/>
        <dsp:cNvSpPr/>
      </dsp:nvSpPr>
      <dsp:spPr>
        <a:xfrm>
          <a:off x="420688" y="375874"/>
          <a:ext cx="755333" cy="75533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AE9EC49F-3B7E-4494-9985-99D43B1A958E}">
      <dsp:nvSpPr>
        <dsp:cNvPr id="0" name=""/>
        <dsp:cNvSpPr/>
      </dsp:nvSpPr>
      <dsp:spPr>
        <a:xfrm>
          <a:off x="1728569" y="102391"/>
          <a:ext cx="3069706" cy="1302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Personnel Scheduling</a:t>
          </a:r>
        </a:p>
      </dsp:txBody>
      <dsp:txXfrm>
        <a:off x="1728569" y="102391"/>
        <a:ext cx="3069706" cy="1302299"/>
      </dsp:txXfrm>
    </dsp:sp>
    <dsp:sp modelId="{3D6729E7-353E-447F-A5BB-59CA3CB48E27}">
      <dsp:nvSpPr>
        <dsp:cNvPr id="0" name=""/>
        <dsp:cNvSpPr/>
      </dsp:nvSpPr>
      <dsp:spPr>
        <a:xfrm>
          <a:off x="5333149" y="102391"/>
          <a:ext cx="1302299" cy="1302299"/>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CB94C2-AC1F-4CE8-84C5-063A8A7B7434}">
      <dsp:nvSpPr>
        <dsp:cNvPr id="0" name=""/>
        <dsp:cNvSpPr/>
      </dsp:nvSpPr>
      <dsp:spPr>
        <a:xfrm>
          <a:off x="5606631" y="375874"/>
          <a:ext cx="755333" cy="75533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D1D74B7-832B-4A01-A6B1-D92A3D327ECB}">
      <dsp:nvSpPr>
        <dsp:cNvPr id="0" name=""/>
        <dsp:cNvSpPr/>
      </dsp:nvSpPr>
      <dsp:spPr>
        <a:xfrm>
          <a:off x="6914512" y="102391"/>
          <a:ext cx="3069706" cy="1302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Task Assignment</a:t>
          </a:r>
        </a:p>
      </dsp:txBody>
      <dsp:txXfrm>
        <a:off x="6914512" y="102391"/>
        <a:ext cx="3069706" cy="1302299"/>
      </dsp:txXfrm>
    </dsp:sp>
    <dsp:sp modelId="{1E94FA08-701A-4198-9D6B-C0B5623F2373}">
      <dsp:nvSpPr>
        <dsp:cNvPr id="0" name=""/>
        <dsp:cNvSpPr/>
      </dsp:nvSpPr>
      <dsp:spPr>
        <a:xfrm>
          <a:off x="147205" y="1980107"/>
          <a:ext cx="1302299" cy="1302299"/>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49B2A4-F5E9-4BDB-9E30-A158BAD25B6E}">
      <dsp:nvSpPr>
        <dsp:cNvPr id="0" name=""/>
        <dsp:cNvSpPr/>
      </dsp:nvSpPr>
      <dsp:spPr>
        <a:xfrm>
          <a:off x="420688" y="2253590"/>
          <a:ext cx="755333" cy="75533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7E1AB88-EC41-42E2-B912-39A8F29DBFB5}">
      <dsp:nvSpPr>
        <dsp:cNvPr id="0" name=""/>
        <dsp:cNvSpPr/>
      </dsp:nvSpPr>
      <dsp:spPr>
        <a:xfrm>
          <a:off x="1728569" y="1980107"/>
          <a:ext cx="3069706" cy="1302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Self Driving Cars</a:t>
          </a:r>
        </a:p>
      </dsp:txBody>
      <dsp:txXfrm>
        <a:off x="1728569" y="1980107"/>
        <a:ext cx="3069706" cy="1302299"/>
      </dsp:txXfrm>
    </dsp:sp>
    <dsp:sp modelId="{7B60DE1E-DC91-46EA-8823-9B1105AA4BF1}">
      <dsp:nvSpPr>
        <dsp:cNvPr id="0" name=""/>
        <dsp:cNvSpPr/>
      </dsp:nvSpPr>
      <dsp:spPr>
        <a:xfrm>
          <a:off x="5333149" y="1980107"/>
          <a:ext cx="1302299" cy="1302299"/>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274A10F-ACFD-4F30-AB76-E7EA353021AD}">
      <dsp:nvSpPr>
        <dsp:cNvPr id="0" name=""/>
        <dsp:cNvSpPr/>
      </dsp:nvSpPr>
      <dsp:spPr>
        <a:xfrm>
          <a:off x="5606631" y="2253590"/>
          <a:ext cx="755333" cy="75533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224AF91-E89E-4AA8-880B-EBE612272264}">
      <dsp:nvSpPr>
        <dsp:cNvPr id="0" name=""/>
        <dsp:cNvSpPr/>
      </dsp:nvSpPr>
      <dsp:spPr>
        <a:xfrm>
          <a:off x="6914512" y="1980107"/>
          <a:ext cx="3069706" cy="1302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Facility Location and Workforce Planning</a:t>
          </a:r>
        </a:p>
      </dsp:txBody>
      <dsp:txXfrm>
        <a:off x="6914512" y="1980107"/>
        <a:ext cx="3069706" cy="13022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059EB0D-F4C6-4003-ABE3-C68A54CA9B1F}">
      <dsp:nvSpPr>
        <dsp:cNvPr id="0" name=""/>
        <dsp:cNvSpPr/>
      </dsp:nvSpPr>
      <dsp:spPr>
        <a:xfrm>
          <a:off x="147205" y="212090"/>
          <a:ext cx="1302299" cy="1302299"/>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7F01684-B801-4CEE-B6FB-ACAE1596906B}">
      <dsp:nvSpPr>
        <dsp:cNvPr id="0" name=""/>
        <dsp:cNvSpPr/>
      </dsp:nvSpPr>
      <dsp:spPr>
        <a:xfrm>
          <a:off x="420688" y="485573"/>
          <a:ext cx="755333" cy="755333"/>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86C68B-6F93-4D1C-B53B-CD3365D0CD39}">
      <dsp:nvSpPr>
        <dsp:cNvPr id="0" name=""/>
        <dsp:cNvSpPr/>
      </dsp:nvSpPr>
      <dsp:spPr>
        <a:xfrm>
          <a:off x="1728569" y="212090"/>
          <a:ext cx="3069706" cy="1302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Brute Force</a:t>
          </a:r>
        </a:p>
      </dsp:txBody>
      <dsp:txXfrm>
        <a:off x="1728569" y="212090"/>
        <a:ext cx="3069706" cy="1302299"/>
      </dsp:txXfrm>
    </dsp:sp>
    <dsp:sp modelId="{833A2A14-E3E9-427E-9BCA-D4CD982D5E69}">
      <dsp:nvSpPr>
        <dsp:cNvPr id="0" name=""/>
        <dsp:cNvSpPr/>
      </dsp:nvSpPr>
      <dsp:spPr>
        <a:xfrm>
          <a:off x="5333149" y="212090"/>
          <a:ext cx="1302299" cy="1302299"/>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FF476DA-E335-48E5-957E-22385C6A0D41}">
      <dsp:nvSpPr>
        <dsp:cNvPr id="0" name=""/>
        <dsp:cNvSpPr/>
      </dsp:nvSpPr>
      <dsp:spPr>
        <a:xfrm>
          <a:off x="5606631" y="485573"/>
          <a:ext cx="755333" cy="755333"/>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CB42AF6-6769-40FF-B1AA-052A7E68938A}">
      <dsp:nvSpPr>
        <dsp:cNvPr id="0" name=""/>
        <dsp:cNvSpPr/>
      </dsp:nvSpPr>
      <dsp:spPr>
        <a:xfrm>
          <a:off x="6914512" y="212090"/>
          <a:ext cx="3069706" cy="1302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Greedy</a:t>
          </a:r>
        </a:p>
      </dsp:txBody>
      <dsp:txXfrm>
        <a:off x="6914512" y="212090"/>
        <a:ext cx="3069706" cy="1302299"/>
      </dsp:txXfrm>
    </dsp:sp>
    <dsp:sp modelId="{40BCD1AE-47C9-4F3F-800B-06E91C533E97}">
      <dsp:nvSpPr>
        <dsp:cNvPr id="0" name=""/>
        <dsp:cNvSpPr/>
      </dsp:nvSpPr>
      <dsp:spPr>
        <a:xfrm>
          <a:off x="147205" y="2134742"/>
          <a:ext cx="1302299" cy="1302299"/>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346C0794-14F3-4C2A-996C-55D6032F4D5C}">
      <dsp:nvSpPr>
        <dsp:cNvPr id="0" name=""/>
        <dsp:cNvSpPr/>
      </dsp:nvSpPr>
      <dsp:spPr>
        <a:xfrm>
          <a:off x="420688" y="2408225"/>
          <a:ext cx="755333" cy="755333"/>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C04E597-15E4-4A73-AB15-2EB8638A09BA}">
      <dsp:nvSpPr>
        <dsp:cNvPr id="0" name=""/>
        <dsp:cNvSpPr/>
      </dsp:nvSpPr>
      <dsp:spPr>
        <a:xfrm>
          <a:off x="1728569" y="2134742"/>
          <a:ext cx="3069706" cy="1302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Hungarian</a:t>
          </a:r>
        </a:p>
      </dsp:txBody>
      <dsp:txXfrm>
        <a:off x="1728569" y="2134742"/>
        <a:ext cx="3069706" cy="1302299"/>
      </dsp:txXfrm>
    </dsp:sp>
    <dsp:sp modelId="{677F6C42-B4C0-4AB6-B495-D96DCE01C44F}">
      <dsp:nvSpPr>
        <dsp:cNvPr id="0" name=""/>
        <dsp:cNvSpPr/>
      </dsp:nvSpPr>
      <dsp:spPr>
        <a:xfrm>
          <a:off x="5333149" y="2134742"/>
          <a:ext cx="1302299" cy="1302299"/>
        </a:xfrm>
        <a:prstGeom prst="ellipse">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8CB6DF-B1E6-4784-BED2-9749AE93C72E}">
      <dsp:nvSpPr>
        <dsp:cNvPr id="0" name=""/>
        <dsp:cNvSpPr/>
      </dsp:nvSpPr>
      <dsp:spPr>
        <a:xfrm>
          <a:off x="5606631" y="2408225"/>
          <a:ext cx="755333" cy="75533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3CDE3C6-202A-4DF7-8E84-30682392B630}">
      <dsp:nvSpPr>
        <dsp:cNvPr id="0" name=""/>
        <dsp:cNvSpPr/>
      </dsp:nvSpPr>
      <dsp:spPr>
        <a:xfrm>
          <a:off x="6914512" y="2134742"/>
          <a:ext cx="3069706" cy="1302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100000"/>
            </a:lnSpc>
            <a:spcBef>
              <a:spcPct val="0"/>
            </a:spcBef>
            <a:spcAft>
              <a:spcPct val="35000"/>
            </a:spcAft>
            <a:buNone/>
          </a:pPr>
          <a:r>
            <a:rPr lang="en-US" sz="2400" kern="1200"/>
            <a:t>Max Flow Reduction</a:t>
          </a:r>
        </a:p>
      </dsp:txBody>
      <dsp:txXfrm>
        <a:off x="6914512" y="2134742"/>
        <a:ext cx="3069706" cy="1302299"/>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198674067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63D23E-1856-4BD3-A1C8-11B469731F0C}" type="datetimeFigureOut">
              <a:rPr lang="en-US" smtClean="0"/>
              <a:t>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36331208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41763162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27308127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20435326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37726570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27929440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3856B0-3922-420C-AD42-A24674B7C765}"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35345554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681394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2391788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63D23E-1856-4BD3-A1C8-11B469731F0C}" type="datetimeFigureOut">
              <a:rPr lang="en-US" smtClean="0"/>
              <a:t>12/1/2025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4116558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63D23E-1856-4BD3-A1C8-11B469731F0C}" type="datetimeFigureOut">
              <a:rPr lang="en-US" smtClean="0"/>
              <a:t>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1261099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63D23E-1856-4BD3-A1C8-11B469731F0C}" type="datetimeFigureOut">
              <a:rPr lang="en-US" smtClean="0"/>
              <a:t>12/1/2025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3075355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63D23E-1856-4BD3-A1C8-11B469731F0C}" type="datetimeFigureOut">
              <a:rPr lang="en-US" smtClean="0"/>
              <a:t>12/1/2025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319536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A463D23E-1856-4BD3-A1C8-11B469731F0C}" type="datetimeFigureOut">
              <a:rPr lang="en-US" smtClean="0"/>
              <a:t>12/1/2025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4101403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63D23E-1856-4BD3-A1C8-11B469731F0C}" type="datetimeFigureOut">
              <a:rPr lang="en-US" smtClean="0"/>
              <a:t>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3844682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463D23E-1856-4BD3-A1C8-11B469731F0C}" type="datetimeFigureOut">
              <a:rPr lang="en-US" smtClean="0"/>
              <a:t>12/1/2025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3856B0-3922-420C-AD42-A24674B7C765}" type="slidenum">
              <a:rPr lang="en-US" smtClean="0"/>
              <a:t>‹#›</a:t>
            </a:fld>
            <a:endParaRPr lang="en-US"/>
          </a:p>
        </p:txBody>
      </p:sp>
    </p:spTree>
    <p:extLst>
      <p:ext uri="{BB962C8B-B14F-4D97-AF65-F5344CB8AC3E}">
        <p14:creationId xmlns:p14="http://schemas.microsoft.com/office/powerpoint/2010/main" val="216175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A463D23E-1856-4BD3-A1C8-11B469731F0C}" type="datetimeFigureOut">
              <a:rPr lang="en-US" smtClean="0"/>
              <a:t>12/1/2025</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A3856B0-3922-420C-AD42-A24674B7C765}" type="slidenum">
              <a:rPr lang="en-US" smtClean="0"/>
              <a:t>‹#›</a:t>
            </a:fld>
            <a:endParaRPr lang="en-US"/>
          </a:p>
        </p:txBody>
      </p:sp>
    </p:spTree>
    <p:extLst>
      <p:ext uri="{BB962C8B-B14F-4D97-AF65-F5344CB8AC3E}">
        <p14:creationId xmlns:p14="http://schemas.microsoft.com/office/powerpoint/2010/main" val="2578525753"/>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9.xml"/><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9.xml"/><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30500-551A-8A8E-628A-2F34A1B7B6CB}"/>
              </a:ext>
            </a:extLst>
          </p:cNvPr>
          <p:cNvSpPr>
            <a:spLocks noGrp="1"/>
          </p:cNvSpPr>
          <p:nvPr>
            <p:ph type="ctrTitle"/>
          </p:nvPr>
        </p:nvSpPr>
        <p:spPr/>
        <p:txBody>
          <a:bodyPr/>
          <a:lstStyle/>
          <a:p>
            <a:r>
              <a:rPr lang="en-US" dirty="0"/>
              <a:t>The Assignment problem</a:t>
            </a:r>
          </a:p>
        </p:txBody>
      </p:sp>
      <p:sp>
        <p:nvSpPr>
          <p:cNvPr id="3" name="Subtitle 2">
            <a:extLst>
              <a:ext uri="{FF2B5EF4-FFF2-40B4-BE49-F238E27FC236}">
                <a16:creationId xmlns:a16="http://schemas.microsoft.com/office/drawing/2014/main" id="{3D3ACEC5-C9D7-7C22-2DEC-04A31B80764F}"/>
              </a:ext>
            </a:extLst>
          </p:cNvPr>
          <p:cNvSpPr>
            <a:spLocks noGrp="1"/>
          </p:cNvSpPr>
          <p:nvPr>
            <p:ph type="subTitle" idx="1"/>
          </p:nvPr>
        </p:nvSpPr>
        <p:spPr/>
        <p:txBody>
          <a:bodyPr/>
          <a:lstStyle/>
          <a:p>
            <a:r>
              <a:rPr lang="en-US" dirty="0"/>
              <a:t>Brandon </a:t>
            </a:r>
            <a:r>
              <a:rPr lang="en-US" dirty="0" err="1"/>
              <a:t>roos</a:t>
            </a:r>
            <a:r>
              <a:rPr lang="en-US" dirty="0"/>
              <a:t>, Nathan Price, Nathan Blunkall </a:t>
            </a:r>
          </a:p>
        </p:txBody>
      </p:sp>
    </p:spTree>
    <p:extLst>
      <p:ext uri="{BB962C8B-B14F-4D97-AF65-F5344CB8AC3E}">
        <p14:creationId xmlns:p14="http://schemas.microsoft.com/office/powerpoint/2010/main" val="2128608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92865-43A5-F690-6EA7-154C2410B342}"/>
              </a:ext>
            </a:extLst>
          </p:cNvPr>
          <p:cNvSpPr>
            <a:spLocks noGrp="1"/>
          </p:cNvSpPr>
          <p:nvPr>
            <p:ph type="title"/>
          </p:nvPr>
        </p:nvSpPr>
        <p:spPr/>
        <p:txBody>
          <a:bodyPr/>
          <a:lstStyle/>
          <a:p>
            <a:r>
              <a:rPr lang="en-US" dirty="0"/>
              <a:t>Experiment Description</a:t>
            </a:r>
          </a:p>
        </p:txBody>
      </p:sp>
      <p:sp>
        <p:nvSpPr>
          <p:cNvPr id="3" name="Content Placeholder 2">
            <a:extLst>
              <a:ext uri="{FF2B5EF4-FFF2-40B4-BE49-F238E27FC236}">
                <a16:creationId xmlns:a16="http://schemas.microsoft.com/office/drawing/2014/main" id="{C3321445-5E37-1D0D-89FB-84BE788B97F0}"/>
              </a:ext>
            </a:extLst>
          </p:cNvPr>
          <p:cNvSpPr>
            <a:spLocks noGrp="1"/>
          </p:cNvSpPr>
          <p:nvPr>
            <p:ph idx="1"/>
          </p:nvPr>
        </p:nvSpPr>
        <p:spPr>
          <a:xfrm>
            <a:off x="685801" y="2142067"/>
            <a:ext cx="11221064" cy="4715933"/>
          </a:xfrm>
        </p:spPr>
        <p:txBody>
          <a:bodyPr>
            <a:normAutofit lnSpcReduction="10000"/>
          </a:bodyPr>
          <a:lstStyle/>
          <a:p>
            <a:pPr fontAlgn="base"/>
            <a:r>
              <a:rPr lang="en-US" sz="2000" dirty="0"/>
              <a:t>All of our methods are written in Python and use artificial randomized datasets to generate our results. Our input sizes vary from 2 to 100 and take the form of a cost matrix. However, it goes from 2 to 9 for Brute Force, as it would be obscene to graph anything much higher than that. All of the algorithms were repeated five times. </a:t>
            </a:r>
          </a:p>
          <a:p>
            <a:pPr fontAlgn="base"/>
            <a:r>
              <a:rPr lang="en-US" sz="2000" dirty="0"/>
              <a:t>Specifications of Test Computer: </a:t>
            </a:r>
          </a:p>
          <a:p>
            <a:pPr fontAlgn="base"/>
            <a:r>
              <a:rPr lang="en-US" sz="2000" dirty="0"/>
              <a:t>OS: </a:t>
            </a:r>
            <a:r>
              <a:rPr lang="en-US" sz="2000" dirty="0" err="1"/>
              <a:t>NixOS</a:t>
            </a:r>
            <a:r>
              <a:rPr lang="en-US" sz="2000" dirty="0"/>
              <a:t> 25.05 (Linux) </a:t>
            </a:r>
          </a:p>
          <a:p>
            <a:pPr fontAlgn="base"/>
            <a:r>
              <a:rPr lang="en-US" sz="2000" dirty="0"/>
              <a:t>CPU: Intel i7-10750h @ 5.00 GHz </a:t>
            </a:r>
          </a:p>
          <a:p>
            <a:pPr fontAlgn="base"/>
            <a:r>
              <a:rPr lang="en-US" sz="2000" dirty="0"/>
              <a:t>GPU: NVIDIA GeForce RTX 3070 Mobile </a:t>
            </a:r>
          </a:p>
          <a:p>
            <a:pPr fontAlgn="base"/>
            <a:r>
              <a:rPr lang="en-US" sz="2000" dirty="0"/>
              <a:t>RAM: 16 GB </a:t>
            </a:r>
          </a:p>
          <a:p>
            <a:pPr fontAlgn="base"/>
            <a:r>
              <a:rPr lang="en-US" sz="2000" dirty="0"/>
              <a:t>Our reference method is the Brute Force method. We have the performance metrics in the form of graphs, which include the basic operation counts, the problem size, and the runtime depending on the graph. Brute Force is depicted in red, Greedy in green, Maximum Flow Reduction in blue, and Hungarian in yellow.</a:t>
            </a:r>
          </a:p>
          <a:p>
            <a:endParaRPr lang="en-US" dirty="0"/>
          </a:p>
        </p:txBody>
      </p:sp>
    </p:spTree>
    <p:extLst>
      <p:ext uri="{BB962C8B-B14F-4D97-AF65-F5344CB8AC3E}">
        <p14:creationId xmlns:p14="http://schemas.microsoft.com/office/powerpoint/2010/main" val="966003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414E2-9A27-65D1-D7DE-A39F06A2743A}"/>
              </a:ext>
            </a:extLst>
          </p:cNvPr>
          <p:cNvSpPr>
            <a:spLocks noGrp="1"/>
          </p:cNvSpPr>
          <p:nvPr>
            <p:ph type="title"/>
          </p:nvPr>
        </p:nvSpPr>
        <p:spPr>
          <a:xfrm>
            <a:off x="825909" y="808055"/>
            <a:ext cx="3979205" cy="1453363"/>
          </a:xfrm>
        </p:spPr>
        <p:txBody>
          <a:bodyPr>
            <a:normAutofit/>
          </a:bodyPr>
          <a:lstStyle/>
          <a:p>
            <a:pPr>
              <a:lnSpc>
                <a:spcPct val="90000"/>
              </a:lnSpc>
            </a:pPr>
            <a:r>
              <a:rPr lang="en-US" sz="3300"/>
              <a:t>Our Results: Runtime With Brute Force </a:t>
            </a:r>
          </a:p>
        </p:txBody>
      </p:sp>
      <p:sp>
        <p:nvSpPr>
          <p:cNvPr id="11" name="Content Placeholder 10">
            <a:extLst>
              <a:ext uri="{FF2B5EF4-FFF2-40B4-BE49-F238E27FC236}">
                <a16:creationId xmlns:a16="http://schemas.microsoft.com/office/drawing/2014/main" id="{ED07ACB7-1A25-0ED4-C7AC-BFECB3F724FA}"/>
              </a:ext>
            </a:extLst>
          </p:cNvPr>
          <p:cNvSpPr>
            <a:spLocks noGrp="1"/>
          </p:cNvSpPr>
          <p:nvPr>
            <p:ph idx="1"/>
          </p:nvPr>
        </p:nvSpPr>
        <p:spPr>
          <a:xfrm>
            <a:off x="802178" y="2261420"/>
            <a:ext cx="4002936" cy="3637935"/>
          </a:xfrm>
        </p:spPr>
        <p:txBody>
          <a:bodyPr>
            <a:normAutofit/>
          </a:bodyPr>
          <a:lstStyle/>
          <a:p>
            <a:r>
              <a:rPr lang="en-US" dirty="0"/>
              <a:t>From the chart, we can see that the Brute Force method with its O(n!) running time is so inefficient with larger input sizes that it makes it nearly impossible to represent the other methods.</a:t>
            </a:r>
          </a:p>
        </p:txBody>
      </p:sp>
      <p:pic>
        <p:nvPicPr>
          <p:cNvPr id="1026" name="Picture 2" descr="A graph of a problem size&#10;&#10;AI-generated content may be incorrect.">
            <a:extLst>
              <a:ext uri="{FF2B5EF4-FFF2-40B4-BE49-F238E27FC236}">
                <a16:creationId xmlns:a16="http://schemas.microsoft.com/office/drawing/2014/main" id="{5A3ABDAC-A4C6-3211-83FC-2F3ADB52204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289752" y="1062037"/>
            <a:ext cx="6095593" cy="4571694"/>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1738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6E691-1288-BAF9-A9A8-7093533248C0}"/>
              </a:ext>
            </a:extLst>
          </p:cNvPr>
          <p:cNvSpPr>
            <a:spLocks noGrp="1"/>
          </p:cNvSpPr>
          <p:nvPr>
            <p:ph type="title"/>
          </p:nvPr>
        </p:nvSpPr>
        <p:spPr>
          <a:xfrm>
            <a:off x="825909" y="808055"/>
            <a:ext cx="3979205" cy="1453363"/>
          </a:xfrm>
        </p:spPr>
        <p:txBody>
          <a:bodyPr>
            <a:normAutofit/>
          </a:bodyPr>
          <a:lstStyle/>
          <a:p>
            <a:pPr>
              <a:lnSpc>
                <a:spcPct val="90000"/>
              </a:lnSpc>
            </a:pPr>
            <a:r>
              <a:rPr lang="en-US" sz="3300" dirty="0"/>
              <a:t>Our Results: Basic OpERATION Count With Brute Force </a:t>
            </a:r>
          </a:p>
        </p:txBody>
      </p:sp>
      <p:sp>
        <p:nvSpPr>
          <p:cNvPr id="9" name="Content Placeholder 8">
            <a:extLst>
              <a:ext uri="{FF2B5EF4-FFF2-40B4-BE49-F238E27FC236}">
                <a16:creationId xmlns:a16="http://schemas.microsoft.com/office/drawing/2014/main" id="{FCA74656-A19C-53F4-A0F4-C0A6254121D1}"/>
              </a:ext>
            </a:extLst>
          </p:cNvPr>
          <p:cNvSpPr>
            <a:spLocks noGrp="1"/>
          </p:cNvSpPr>
          <p:nvPr>
            <p:ph idx="1"/>
          </p:nvPr>
        </p:nvSpPr>
        <p:spPr>
          <a:xfrm>
            <a:off x="802178" y="2261420"/>
            <a:ext cx="4002936" cy="3637935"/>
          </a:xfrm>
        </p:spPr>
        <p:txBody>
          <a:bodyPr>
            <a:normAutofit/>
          </a:bodyPr>
          <a:lstStyle/>
          <a:p>
            <a:r>
              <a:rPr lang="en-US" dirty="0"/>
              <a:t>The Brute Force method again overwhelms the others in terms of the number of basic operations and was thus limited. We can see here that Hungarian has a massively lower number of basic operations, but from the previous graph, a similar execution time to Maximum Flow Reduction.</a:t>
            </a:r>
          </a:p>
        </p:txBody>
      </p:sp>
      <p:pic>
        <p:nvPicPr>
          <p:cNvPr id="2050" name="Picture 2" descr="A graph with different colored lines&#10;&#10;AI-generated content may be incorrect.">
            <a:extLst>
              <a:ext uri="{FF2B5EF4-FFF2-40B4-BE49-F238E27FC236}">
                <a16:creationId xmlns:a16="http://schemas.microsoft.com/office/drawing/2014/main" id="{83FD91F1-2F00-A698-C366-ED1D9080D1D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289752" y="1062037"/>
            <a:ext cx="6095593" cy="4571694"/>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8811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ECE6B-85AE-80DE-DB8A-46472BDEE4D4}"/>
              </a:ext>
            </a:extLst>
          </p:cNvPr>
          <p:cNvSpPr>
            <a:spLocks noGrp="1"/>
          </p:cNvSpPr>
          <p:nvPr>
            <p:ph type="title"/>
          </p:nvPr>
        </p:nvSpPr>
        <p:spPr>
          <a:xfrm>
            <a:off x="825909" y="808055"/>
            <a:ext cx="3979205" cy="1453363"/>
          </a:xfrm>
        </p:spPr>
        <p:txBody>
          <a:bodyPr>
            <a:normAutofit/>
          </a:bodyPr>
          <a:lstStyle/>
          <a:p>
            <a:pPr>
              <a:lnSpc>
                <a:spcPct val="90000"/>
              </a:lnSpc>
            </a:pPr>
            <a:r>
              <a:rPr lang="en-US" sz="3300"/>
              <a:t>Our Results: RUNTIME without Brute Force</a:t>
            </a:r>
          </a:p>
        </p:txBody>
      </p:sp>
      <p:sp>
        <p:nvSpPr>
          <p:cNvPr id="13" name="Content Placeholder 10">
            <a:extLst>
              <a:ext uri="{FF2B5EF4-FFF2-40B4-BE49-F238E27FC236}">
                <a16:creationId xmlns:a16="http://schemas.microsoft.com/office/drawing/2014/main" id="{B9C5FFCF-88FE-4F8B-63AC-162F12690623}"/>
              </a:ext>
            </a:extLst>
          </p:cNvPr>
          <p:cNvSpPr>
            <a:spLocks noGrp="1"/>
          </p:cNvSpPr>
          <p:nvPr>
            <p:ph idx="1"/>
          </p:nvPr>
        </p:nvSpPr>
        <p:spPr>
          <a:xfrm>
            <a:off x="802178" y="2261420"/>
            <a:ext cx="4002936" cy="3637935"/>
          </a:xfrm>
        </p:spPr>
        <p:txBody>
          <a:bodyPr>
            <a:normAutofit/>
          </a:bodyPr>
          <a:lstStyle/>
          <a:p>
            <a:r>
              <a:rPr lang="en-US" dirty="0"/>
              <a:t>Without the Brute Force method, we can more clearly compare the other three algorithms. In these charts you can see that, in terms of runtime, we found that the Hungarian and Max Flow methods perform similarly while the Greedy algorithm runs faster. This shows our predictions to be accurate.</a:t>
            </a:r>
          </a:p>
        </p:txBody>
      </p:sp>
      <p:pic>
        <p:nvPicPr>
          <p:cNvPr id="3074" name="Picture 2" descr="A graph of a graph&#10;&#10;AI-generated content may be incorrect.">
            <a:extLst>
              <a:ext uri="{FF2B5EF4-FFF2-40B4-BE49-F238E27FC236}">
                <a16:creationId xmlns:a16="http://schemas.microsoft.com/office/drawing/2014/main" id="{011B6F74-861B-7AA5-A68C-CAB6BA3D860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289752" y="1062037"/>
            <a:ext cx="6095593" cy="4571694"/>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49850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BCBD0A-4E88-FA95-BAD4-718C0A7CA32B}"/>
              </a:ext>
            </a:extLst>
          </p:cNvPr>
          <p:cNvSpPr>
            <a:spLocks noGrp="1"/>
          </p:cNvSpPr>
          <p:nvPr>
            <p:ph type="title"/>
          </p:nvPr>
        </p:nvSpPr>
        <p:spPr>
          <a:xfrm>
            <a:off x="825909" y="808055"/>
            <a:ext cx="3979205" cy="1453363"/>
          </a:xfrm>
        </p:spPr>
        <p:txBody>
          <a:bodyPr>
            <a:normAutofit/>
          </a:bodyPr>
          <a:lstStyle/>
          <a:p>
            <a:pPr>
              <a:lnSpc>
                <a:spcPct val="90000"/>
              </a:lnSpc>
            </a:pPr>
            <a:r>
              <a:rPr lang="en-US" sz="2800"/>
              <a:t>Our Results: Basic OpERATION Count without Brute Force</a:t>
            </a:r>
          </a:p>
        </p:txBody>
      </p:sp>
      <p:sp>
        <p:nvSpPr>
          <p:cNvPr id="3" name="Content Placeholder 2">
            <a:extLst>
              <a:ext uri="{FF2B5EF4-FFF2-40B4-BE49-F238E27FC236}">
                <a16:creationId xmlns:a16="http://schemas.microsoft.com/office/drawing/2014/main" id="{0D5C094F-80C2-7BCE-7CEE-BF4263871A6D}"/>
              </a:ext>
            </a:extLst>
          </p:cNvPr>
          <p:cNvSpPr>
            <a:spLocks noGrp="1"/>
          </p:cNvSpPr>
          <p:nvPr>
            <p:ph idx="1"/>
          </p:nvPr>
        </p:nvSpPr>
        <p:spPr>
          <a:xfrm>
            <a:off x="802178" y="2261420"/>
            <a:ext cx="4002936" cy="3637935"/>
          </a:xfrm>
        </p:spPr>
        <p:txBody>
          <a:bodyPr>
            <a:normAutofit/>
          </a:bodyPr>
          <a:lstStyle/>
          <a:p>
            <a:r>
              <a:rPr lang="en-US" dirty="0"/>
              <a:t>In terms of basic operations, we found that the Max Flow and Greedy methods have an extremely similar growth rate while the Hungarian algorithm had the lowest growth by far.</a:t>
            </a:r>
          </a:p>
        </p:txBody>
      </p:sp>
      <p:pic>
        <p:nvPicPr>
          <p:cNvPr id="4098" name="Picture 2" descr="A graph with a line&#10;&#10;AI-generated content may be incorrect.">
            <a:extLst>
              <a:ext uri="{FF2B5EF4-FFF2-40B4-BE49-F238E27FC236}">
                <a16:creationId xmlns:a16="http://schemas.microsoft.com/office/drawing/2014/main" id="{A0BF405F-75BF-A6F5-646B-5BE2BE7417E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289752" y="1062037"/>
            <a:ext cx="6095593" cy="4571694"/>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38234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5132" name="Picture 5131">
            <a:extLst>
              <a:ext uri="{FF2B5EF4-FFF2-40B4-BE49-F238E27FC236}">
                <a16:creationId xmlns:a16="http://schemas.microsoft.com/office/drawing/2014/main" id="{A53ED3FC-3BE8-4F1F-BEF1-74B1C72171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483FE0C4-63F5-A261-20E9-6E5CB1004AA6}"/>
              </a:ext>
            </a:extLst>
          </p:cNvPr>
          <p:cNvSpPr>
            <a:spLocks noGrp="1"/>
          </p:cNvSpPr>
          <p:nvPr>
            <p:ph type="title"/>
          </p:nvPr>
        </p:nvSpPr>
        <p:spPr>
          <a:xfrm>
            <a:off x="825909" y="808055"/>
            <a:ext cx="3979205" cy="1453363"/>
          </a:xfrm>
        </p:spPr>
        <p:txBody>
          <a:bodyPr vert="horz" lIns="91440" tIns="45720" rIns="91440" bIns="45720" rtlCol="0" anchor="ctr">
            <a:normAutofit/>
          </a:bodyPr>
          <a:lstStyle/>
          <a:p>
            <a:r>
              <a:rPr lang="en-US" sz="3600"/>
              <a:t>OUR RESULTS: %ERROR </a:t>
            </a:r>
          </a:p>
        </p:txBody>
      </p:sp>
      <p:sp>
        <p:nvSpPr>
          <p:cNvPr id="4" name="Text Placeholder 3">
            <a:extLst>
              <a:ext uri="{FF2B5EF4-FFF2-40B4-BE49-F238E27FC236}">
                <a16:creationId xmlns:a16="http://schemas.microsoft.com/office/drawing/2014/main" id="{31E5BDAC-1557-0B19-1B2F-E9CD89E17FA9}"/>
              </a:ext>
            </a:extLst>
          </p:cNvPr>
          <p:cNvSpPr>
            <a:spLocks noGrp="1"/>
          </p:cNvSpPr>
          <p:nvPr>
            <p:ph type="body" sz="half" idx="2"/>
          </p:nvPr>
        </p:nvSpPr>
        <p:spPr>
          <a:xfrm>
            <a:off x="802178" y="2261420"/>
            <a:ext cx="4002936" cy="3637935"/>
          </a:xfrm>
        </p:spPr>
        <p:txBody>
          <a:bodyPr vert="horz" lIns="91440" tIns="45720" rIns="91440" bIns="45720" rtlCol="0" anchor="ctr">
            <a:normAutofit/>
          </a:bodyPr>
          <a:lstStyle/>
          <a:p>
            <a:pPr>
              <a:buFont typeface="Arial"/>
              <a:buChar char="•"/>
            </a:pPr>
            <a:r>
              <a:rPr lang="en-US" dirty="0"/>
              <a:t> In terms of percent error, this graph shows that as problem size increases, Greedy is the only one to trend upward versus the other methods relative to Brute Force.</a:t>
            </a:r>
          </a:p>
        </p:txBody>
      </p:sp>
      <p:pic>
        <p:nvPicPr>
          <p:cNvPr id="5124" name="Picture 4" descr="A graph with a line and a green line&#10;&#10;AI-generated content may be incorrect.">
            <a:extLst>
              <a:ext uri="{FF2B5EF4-FFF2-40B4-BE49-F238E27FC236}">
                <a16:creationId xmlns:a16="http://schemas.microsoft.com/office/drawing/2014/main" id="{D5DE1354-EFA0-A1D1-07DD-EFE6F20F1A4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289752" y="1062037"/>
            <a:ext cx="6095593" cy="4571694"/>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65273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6151" name="Picture 6150">
            <a:extLst>
              <a:ext uri="{FF2B5EF4-FFF2-40B4-BE49-F238E27FC236}">
                <a16:creationId xmlns:a16="http://schemas.microsoft.com/office/drawing/2014/main" id="{A53ED3FC-3BE8-4F1F-BEF1-74B1C721718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A6DBD081-3974-8165-A3A1-3BBCDF6F0CB7}"/>
              </a:ext>
            </a:extLst>
          </p:cNvPr>
          <p:cNvSpPr>
            <a:spLocks noGrp="1"/>
          </p:cNvSpPr>
          <p:nvPr>
            <p:ph type="title"/>
          </p:nvPr>
        </p:nvSpPr>
        <p:spPr>
          <a:xfrm>
            <a:off x="685801" y="1358900"/>
            <a:ext cx="3771899" cy="1651000"/>
          </a:xfrm>
        </p:spPr>
        <p:txBody>
          <a:bodyPr vert="horz" lIns="91440" tIns="45720" rIns="91440" bIns="45720" rtlCol="0" anchor="b">
            <a:normAutofit/>
          </a:bodyPr>
          <a:lstStyle/>
          <a:p>
            <a:r>
              <a:rPr lang="en-US" sz="2400"/>
              <a:t>OUR RESULTS: %ERROR CONT.</a:t>
            </a:r>
          </a:p>
        </p:txBody>
      </p:sp>
      <p:sp>
        <p:nvSpPr>
          <p:cNvPr id="4" name="Text Placeholder 3">
            <a:extLst>
              <a:ext uri="{FF2B5EF4-FFF2-40B4-BE49-F238E27FC236}">
                <a16:creationId xmlns:a16="http://schemas.microsoft.com/office/drawing/2014/main" id="{2F7E7BD7-8E3A-EA7E-1A54-4CABBC6CAA8D}"/>
              </a:ext>
            </a:extLst>
          </p:cNvPr>
          <p:cNvSpPr>
            <a:spLocks noGrp="1"/>
          </p:cNvSpPr>
          <p:nvPr>
            <p:ph type="body" sz="half" idx="2"/>
          </p:nvPr>
        </p:nvSpPr>
        <p:spPr>
          <a:xfrm>
            <a:off x="685801" y="3009900"/>
            <a:ext cx="3771899" cy="2781300"/>
          </a:xfrm>
        </p:spPr>
        <p:txBody>
          <a:bodyPr vert="horz" lIns="91440" tIns="45720" rIns="91440" bIns="45720" rtlCol="0" anchor="t">
            <a:normAutofit/>
          </a:bodyPr>
          <a:lstStyle/>
          <a:p>
            <a:pPr>
              <a:buFont typeface="Arial"/>
              <a:buChar char="•"/>
            </a:pPr>
            <a:r>
              <a:rPr lang="en-US" sz="1600" dirty="0"/>
              <a:t>This graph serves as an extension of the prior graph, encompassing a much larger problem size. The trend of increasing error with increasing input size for Greedy is much clearer here, while the others lay completely flat.</a:t>
            </a:r>
          </a:p>
        </p:txBody>
      </p:sp>
      <p:pic>
        <p:nvPicPr>
          <p:cNvPr id="6146" name="Picture 2" descr="A graph with green lines&#10;&#10;AI-generated content may be incorrect.">
            <a:extLst>
              <a:ext uri="{FF2B5EF4-FFF2-40B4-BE49-F238E27FC236}">
                <a16:creationId xmlns:a16="http://schemas.microsoft.com/office/drawing/2014/main" id="{DF9CB8F7-9655-5F24-01F1-084034252EC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838700" y="998140"/>
            <a:ext cx="5978527" cy="4483895"/>
          </a:xfrm>
          <a:prstGeom prst="roundRect">
            <a:avLst>
              <a:gd name="adj" fmla="val 4380"/>
            </a:avLst>
          </a:prstGeom>
          <a:no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0438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A5B4F-CE03-8AD4-2CD3-908A7E1B2A61}"/>
              </a:ext>
            </a:extLst>
          </p:cNvPr>
          <p:cNvSpPr>
            <a:spLocks noGrp="1"/>
          </p:cNvSpPr>
          <p:nvPr>
            <p:ph type="title"/>
          </p:nvPr>
        </p:nvSpPr>
        <p:spPr/>
        <p:txBody>
          <a:bodyPr/>
          <a:lstStyle/>
          <a:p>
            <a:r>
              <a:rPr lang="en-US" dirty="0"/>
              <a:t>INTERPRETATION</a:t>
            </a:r>
          </a:p>
        </p:txBody>
      </p:sp>
      <p:sp>
        <p:nvSpPr>
          <p:cNvPr id="3" name="Content Placeholder 2">
            <a:extLst>
              <a:ext uri="{FF2B5EF4-FFF2-40B4-BE49-F238E27FC236}">
                <a16:creationId xmlns:a16="http://schemas.microsoft.com/office/drawing/2014/main" id="{8186E82B-2C13-81A4-4082-260F3E15A987}"/>
              </a:ext>
            </a:extLst>
          </p:cNvPr>
          <p:cNvSpPr>
            <a:spLocks noGrp="1"/>
          </p:cNvSpPr>
          <p:nvPr>
            <p:ph idx="1"/>
          </p:nvPr>
        </p:nvSpPr>
        <p:spPr/>
        <p:txBody>
          <a:bodyPr/>
          <a:lstStyle/>
          <a:p>
            <a:r>
              <a:rPr lang="en-US" dirty="0"/>
              <a:t>In conclusion, we found that the four algorithmic solutions to the Assignment Problem have many pros and cons. We found that the Brute Force solution is extremely inefficient and shouldn’t be used outside of very small input sizes. We also found that while the Greedy solution is efficient, we’ve shown that it can include so much error, which detracts from its usefulness over larger input sizes, as well as the fact that it can produce suboptimal solutions. Finally, we found that the Hungarian and Max Flow solutions provide the best balance between runtime and basic operation count while both being guaranteed to produce optimal solutions. While both have a running time of O(n^3), the Hungarian Algorithm provides that solution with fewer basic operations and a generally comparable running time, resulting in it being the overall best performer in our tests.</a:t>
            </a:r>
          </a:p>
        </p:txBody>
      </p:sp>
    </p:spTree>
    <p:extLst>
      <p:ext uri="{BB962C8B-B14F-4D97-AF65-F5344CB8AC3E}">
        <p14:creationId xmlns:p14="http://schemas.microsoft.com/office/powerpoint/2010/main" val="38102617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9F2FD-BA05-2E06-8D92-00676FA5C773}"/>
              </a:ext>
            </a:extLst>
          </p:cNvPr>
          <p:cNvSpPr>
            <a:spLocks noGrp="1"/>
          </p:cNvSpPr>
          <p:nvPr>
            <p:ph type="title"/>
          </p:nvPr>
        </p:nvSpPr>
        <p:spPr/>
        <p:txBody>
          <a:bodyPr/>
          <a:lstStyle/>
          <a:p>
            <a:r>
              <a:rPr lang="en-US" dirty="0"/>
              <a:t>LIMITATIONS</a:t>
            </a:r>
          </a:p>
        </p:txBody>
      </p:sp>
      <p:sp>
        <p:nvSpPr>
          <p:cNvPr id="3" name="Content Placeholder 2">
            <a:extLst>
              <a:ext uri="{FF2B5EF4-FFF2-40B4-BE49-F238E27FC236}">
                <a16:creationId xmlns:a16="http://schemas.microsoft.com/office/drawing/2014/main" id="{25B8D7B4-A0CB-C8E5-078B-85DF322B2C2D}"/>
              </a:ext>
            </a:extLst>
          </p:cNvPr>
          <p:cNvSpPr>
            <a:spLocks noGrp="1"/>
          </p:cNvSpPr>
          <p:nvPr>
            <p:ph idx="1"/>
          </p:nvPr>
        </p:nvSpPr>
        <p:spPr/>
        <p:txBody>
          <a:bodyPr/>
          <a:lstStyle/>
          <a:p>
            <a:r>
              <a:rPr lang="en-US" dirty="0"/>
              <a:t>The main limitation in our experiments was the lack of knowledge towards the </a:t>
            </a:r>
            <a:r>
              <a:rPr lang="en-US" dirty="0" err="1"/>
              <a:t>numpy</a:t>
            </a:r>
            <a:r>
              <a:rPr lang="en-US" dirty="0"/>
              <a:t> package, which would have helped our coding process immensely. If we had to do it over again, </a:t>
            </a:r>
            <a:r>
              <a:rPr lang="en-US" dirty="0" err="1"/>
              <a:t>numpy</a:t>
            </a:r>
            <a:r>
              <a:rPr lang="en-US" dirty="0"/>
              <a:t> would have likely been a large help.</a:t>
            </a:r>
          </a:p>
          <a:p>
            <a:r>
              <a:rPr lang="en-US" dirty="0"/>
              <a:t>Another limitation was input size. We would have liked to have taken it even further than we did, but the computation would have just been impractically long.</a:t>
            </a:r>
          </a:p>
          <a:p>
            <a:r>
              <a:rPr lang="en-US" dirty="0"/>
              <a:t>There was significant noise in our running time data, and we believe that it was the garbage collector.</a:t>
            </a:r>
          </a:p>
        </p:txBody>
      </p:sp>
    </p:spTree>
    <p:extLst>
      <p:ext uri="{BB962C8B-B14F-4D97-AF65-F5344CB8AC3E}">
        <p14:creationId xmlns:p14="http://schemas.microsoft.com/office/powerpoint/2010/main" val="3517517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61AE30-8AF0-477E-9E30-1928E15759C3}"/>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55EAFA61-9738-7737-04D3-9AE6C743D086}"/>
              </a:ext>
            </a:extLst>
          </p:cNvPr>
          <p:cNvSpPr>
            <a:spLocks noGrp="1"/>
          </p:cNvSpPr>
          <p:nvPr>
            <p:ph idx="1"/>
          </p:nvPr>
        </p:nvSpPr>
        <p:spPr/>
        <p:txBody>
          <a:bodyPr/>
          <a:lstStyle/>
          <a:p>
            <a:r>
              <a:rPr lang="en-US" dirty="0"/>
              <a:t>We would try to further analyze the basic operation count of the Hungarian method versus the Maximum Flow Reduction method. This could have greater implications, and it raises interesting questions such as the relative power consumption between the two or other similar comparisons between the two methods.</a:t>
            </a:r>
          </a:p>
        </p:txBody>
      </p:sp>
    </p:spTree>
    <p:extLst>
      <p:ext uri="{BB962C8B-B14F-4D97-AF65-F5344CB8AC3E}">
        <p14:creationId xmlns:p14="http://schemas.microsoft.com/office/powerpoint/2010/main" val="2366762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1EC40E-7099-FE1D-792E-C8DEC95681EB}"/>
              </a:ext>
            </a:extLst>
          </p:cNvPr>
          <p:cNvSpPr>
            <a:spLocks noGrp="1"/>
          </p:cNvSpPr>
          <p:nvPr>
            <p:ph type="title"/>
          </p:nvPr>
        </p:nvSpPr>
        <p:spPr>
          <a:xfrm>
            <a:off x="825909" y="808055"/>
            <a:ext cx="3979205" cy="1453363"/>
          </a:xfrm>
        </p:spPr>
        <p:txBody>
          <a:bodyPr>
            <a:normAutofit/>
          </a:bodyPr>
          <a:lstStyle/>
          <a:p>
            <a:pPr>
              <a:lnSpc>
                <a:spcPct val="90000"/>
              </a:lnSpc>
            </a:pPr>
            <a:r>
              <a:rPr lang="en-US" sz="3300"/>
              <a:t>What is the Assignment problem?</a:t>
            </a:r>
          </a:p>
        </p:txBody>
      </p:sp>
      <p:sp>
        <p:nvSpPr>
          <p:cNvPr id="3" name="Content Placeholder 2">
            <a:extLst>
              <a:ext uri="{FF2B5EF4-FFF2-40B4-BE49-F238E27FC236}">
                <a16:creationId xmlns:a16="http://schemas.microsoft.com/office/drawing/2014/main" id="{D8B5956A-716F-7061-5E64-18029045BC38}"/>
              </a:ext>
            </a:extLst>
          </p:cNvPr>
          <p:cNvSpPr>
            <a:spLocks noGrp="1"/>
          </p:cNvSpPr>
          <p:nvPr>
            <p:ph idx="1"/>
          </p:nvPr>
        </p:nvSpPr>
        <p:spPr>
          <a:xfrm>
            <a:off x="802178" y="2261420"/>
            <a:ext cx="4002936" cy="3637935"/>
          </a:xfrm>
        </p:spPr>
        <p:txBody>
          <a:bodyPr>
            <a:normAutofit/>
          </a:bodyPr>
          <a:lstStyle/>
          <a:p>
            <a:pPr marL="0" indent="0">
              <a:buNone/>
            </a:pPr>
            <a:r>
              <a:rPr lang="en-US" dirty="0"/>
              <a:t>The Assignment Problem describes the problem of assigning x number of agents to y number of tasks while incurring the lowest total cost possible. The Assignment Problem mainly uses a cost matrix or a bipartite graph as input and has many different methods to solve it. </a:t>
            </a:r>
          </a:p>
        </p:txBody>
      </p:sp>
      <p:pic>
        <p:nvPicPr>
          <p:cNvPr id="8" name="Picture 7">
            <a:extLst>
              <a:ext uri="{FF2B5EF4-FFF2-40B4-BE49-F238E27FC236}">
                <a16:creationId xmlns:a16="http://schemas.microsoft.com/office/drawing/2014/main" id="{916C8245-10F4-5A5A-F21B-B3040FC739CD}"/>
              </a:ext>
            </a:extLst>
          </p:cNvPr>
          <p:cNvPicPr>
            <a:picLocks noChangeAspect="1"/>
          </p:cNvPicPr>
          <p:nvPr/>
        </p:nvPicPr>
        <p:blipFill>
          <a:blip r:embed="rId3"/>
          <a:stretch>
            <a:fillRect/>
          </a:stretch>
        </p:blipFill>
        <p:spPr>
          <a:xfrm>
            <a:off x="5289752" y="2022093"/>
            <a:ext cx="6095593" cy="2651582"/>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5361906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131BEE-3250-409E-C11C-E3606F675736}"/>
              </a:ext>
            </a:extLst>
          </p:cNvPr>
          <p:cNvSpPr>
            <a:spLocks noGrp="1"/>
          </p:cNvSpPr>
          <p:nvPr>
            <p:ph type="title"/>
          </p:nvPr>
        </p:nvSpPr>
        <p:spPr/>
        <p:txBody>
          <a:bodyPr/>
          <a:lstStyle/>
          <a:p>
            <a:r>
              <a:rPr lang="en-US" dirty="0"/>
              <a:t>Sources </a:t>
            </a:r>
          </a:p>
        </p:txBody>
      </p:sp>
      <p:sp>
        <p:nvSpPr>
          <p:cNvPr id="3" name="Content Placeholder 2">
            <a:extLst>
              <a:ext uri="{FF2B5EF4-FFF2-40B4-BE49-F238E27FC236}">
                <a16:creationId xmlns:a16="http://schemas.microsoft.com/office/drawing/2014/main" id="{CA686C98-F4DA-58FB-4B17-D94E8ED8A631}"/>
              </a:ext>
            </a:extLst>
          </p:cNvPr>
          <p:cNvSpPr>
            <a:spLocks noGrp="1"/>
          </p:cNvSpPr>
          <p:nvPr>
            <p:ph idx="1"/>
          </p:nvPr>
        </p:nvSpPr>
        <p:spPr/>
        <p:txBody>
          <a:bodyPr>
            <a:normAutofit fontScale="92500"/>
          </a:bodyPr>
          <a:lstStyle/>
          <a:p>
            <a:r>
              <a:rPr lang="en-US" dirty="0"/>
              <a:t>“Assignment Problem and Hungarian Algorithm.” </a:t>
            </a:r>
            <a:r>
              <a:rPr lang="en-US" i="1" dirty="0"/>
              <a:t>Top Website Designers, Developers, Freelancers for Your Next Project</a:t>
            </a:r>
            <a:r>
              <a:rPr lang="en-US" dirty="0"/>
              <a:t>, www.topcoder.com/thrive/articles/Assignment%20Problem%20and%20Hungarian%20Algorithm. Accessed 30 Nov. 2025. </a:t>
            </a:r>
          </a:p>
          <a:p>
            <a:r>
              <a:rPr lang="en-US" dirty="0"/>
              <a:t>Cohen, Jeremy. “Exactly How the Hungarian Algorithm Works (Self-Driving Cars Example).” </a:t>
            </a:r>
            <a:r>
              <a:rPr lang="en-US" i="1" dirty="0"/>
              <a:t>Read from the Most Advanced Autonomous Tech Blog</a:t>
            </a:r>
            <a:r>
              <a:rPr lang="en-US" dirty="0"/>
              <a:t>, Read from the most advanced autonomous tech blog, 4 July 2025, www.thinkautonomous.ai/blog/hungarian-algorithm/. </a:t>
            </a:r>
          </a:p>
          <a:p>
            <a:r>
              <a:rPr lang="en-US" dirty="0"/>
              <a:t>Roberto </a:t>
            </a:r>
            <a:r>
              <a:rPr lang="en-US" dirty="0" err="1"/>
              <a:t>Montemanni</a:t>
            </a:r>
            <a:r>
              <a:rPr lang="en-US" dirty="0"/>
              <a:t>  Department of Sciences and Methods for Engineering University of Modena and Reggio Emilia Reggio Emilia, et al. </a:t>
            </a:r>
            <a:r>
              <a:rPr lang="en-US" i="1" dirty="0"/>
              <a:t>On Solving the Assignment Problem with Conflicts</a:t>
            </a:r>
            <a:r>
              <a:rPr lang="en-US" dirty="0"/>
              <a:t>, arxiv.org/html/2506.04274v1. Accessed 30 Nov. 2025. </a:t>
            </a:r>
          </a:p>
          <a:p>
            <a:r>
              <a:rPr lang="en-US" dirty="0"/>
              <a:t>Sethuraman, Prasanna. “Optimum Assignment and the Hungarian Algorithm.” </a:t>
            </a:r>
            <a:r>
              <a:rPr lang="en-US" i="1" dirty="0"/>
              <a:t>Towards Data Science</a:t>
            </a:r>
            <a:r>
              <a:rPr lang="en-US" dirty="0"/>
              <a:t>, 18 Jan. 2025, towardsdatascience.com/optimum-assignment-and-the-hungarian-algorithm-8b1027628028/. </a:t>
            </a:r>
          </a:p>
          <a:p>
            <a:endParaRPr lang="en-US" dirty="0"/>
          </a:p>
        </p:txBody>
      </p:sp>
    </p:spTree>
    <p:extLst>
      <p:ext uri="{BB962C8B-B14F-4D97-AF65-F5344CB8AC3E}">
        <p14:creationId xmlns:p14="http://schemas.microsoft.com/office/powerpoint/2010/main" val="13787058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4006A-6D6C-8B80-B14D-0BFC767CC360}"/>
              </a:ext>
            </a:extLst>
          </p:cNvPr>
          <p:cNvSpPr>
            <a:spLocks noGrp="1"/>
          </p:cNvSpPr>
          <p:nvPr>
            <p:ph type="title"/>
          </p:nvPr>
        </p:nvSpPr>
        <p:spPr>
          <a:xfrm>
            <a:off x="685801" y="609600"/>
            <a:ext cx="10131425" cy="1456267"/>
          </a:xfrm>
        </p:spPr>
        <p:txBody>
          <a:bodyPr>
            <a:normAutofit/>
          </a:bodyPr>
          <a:lstStyle/>
          <a:p>
            <a:r>
              <a:rPr lang="en-US" dirty="0"/>
              <a:t>What is the Assignment problem used for?</a:t>
            </a:r>
          </a:p>
        </p:txBody>
      </p:sp>
      <p:graphicFrame>
        <p:nvGraphicFramePr>
          <p:cNvPr id="5" name="Content Placeholder 2">
            <a:extLst>
              <a:ext uri="{FF2B5EF4-FFF2-40B4-BE49-F238E27FC236}">
                <a16:creationId xmlns:a16="http://schemas.microsoft.com/office/drawing/2014/main" id="{F04A10EB-3163-6E70-BA4F-D478F8E1082F}"/>
              </a:ext>
            </a:extLst>
          </p:cNvPr>
          <p:cNvGraphicFramePr>
            <a:graphicFrameLocks noGrp="1"/>
          </p:cNvGraphicFramePr>
          <p:nvPr>
            <p:ph idx="1"/>
            <p:extLst>
              <p:ext uri="{D42A27DB-BD31-4B8C-83A1-F6EECF244321}">
                <p14:modId xmlns:p14="http://schemas.microsoft.com/office/powerpoint/2010/main" val="1251837377"/>
              </p:ext>
            </p:extLst>
          </p:nvPr>
        </p:nvGraphicFramePr>
        <p:xfrm>
          <a:off x="685800" y="2406400"/>
          <a:ext cx="10131425" cy="3384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10465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B72D-61E9-386D-0C1E-52F878C60AF9}"/>
              </a:ext>
            </a:extLst>
          </p:cNvPr>
          <p:cNvSpPr>
            <a:spLocks noGrp="1"/>
          </p:cNvSpPr>
          <p:nvPr>
            <p:ph type="title"/>
          </p:nvPr>
        </p:nvSpPr>
        <p:spPr/>
        <p:txBody>
          <a:bodyPr/>
          <a:lstStyle/>
          <a:p>
            <a:r>
              <a:rPr lang="en-US" dirty="0"/>
              <a:t>Solutions to the Assignment problem</a:t>
            </a:r>
          </a:p>
        </p:txBody>
      </p:sp>
      <p:graphicFrame>
        <p:nvGraphicFramePr>
          <p:cNvPr id="5" name="Content Placeholder 2">
            <a:extLst>
              <a:ext uri="{FF2B5EF4-FFF2-40B4-BE49-F238E27FC236}">
                <a16:creationId xmlns:a16="http://schemas.microsoft.com/office/drawing/2014/main" id="{12FB65C9-FFAA-95E5-10A0-844E34734276}"/>
              </a:ext>
            </a:extLst>
          </p:cNvPr>
          <p:cNvGraphicFramePr>
            <a:graphicFrameLocks noGrp="1"/>
          </p:cNvGraphicFramePr>
          <p:nvPr>
            <p:ph idx="1"/>
            <p:extLst>
              <p:ext uri="{D42A27DB-BD31-4B8C-83A1-F6EECF244321}">
                <p14:modId xmlns:p14="http://schemas.microsoft.com/office/powerpoint/2010/main" val="1239392745"/>
              </p:ext>
            </p:extLst>
          </p:nvPr>
        </p:nvGraphicFramePr>
        <p:xfrm>
          <a:off x="685801" y="2142067"/>
          <a:ext cx="10131425" cy="36491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83465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1037F3-78F6-9A7B-A08E-7B73ABF4C92D}"/>
              </a:ext>
            </a:extLst>
          </p:cNvPr>
          <p:cNvSpPr>
            <a:spLocks noGrp="1"/>
          </p:cNvSpPr>
          <p:nvPr>
            <p:ph type="title"/>
          </p:nvPr>
        </p:nvSpPr>
        <p:spPr/>
        <p:txBody>
          <a:bodyPr/>
          <a:lstStyle/>
          <a:p>
            <a:r>
              <a:rPr lang="en-US" dirty="0"/>
              <a:t>Objectives and questions</a:t>
            </a:r>
          </a:p>
        </p:txBody>
      </p:sp>
      <p:sp>
        <p:nvSpPr>
          <p:cNvPr id="3" name="Content Placeholder 2">
            <a:extLst>
              <a:ext uri="{FF2B5EF4-FFF2-40B4-BE49-F238E27FC236}">
                <a16:creationId xmlns:a16="http://schemas.microsoft.com/office/drawing/2014/main" id="{B5278353-7D53-BFDB-308E-ED0B88F809E0}"/>
              </a:ext>
            </a:extLst>
          </p:cNvPr>
          <p:cNvSpPr>
            <a:spLocks noGrp="1"/>
          </p:cNvSpPr>
          <p:nvPr>
            <p:ph idx="1"/>
          </p:nvPr>
        </p:nvSpPr>
        <p:spPr/>
        <p:txBody>
          <a:bodyPr/>
          <a:lstStyle/>
          <a:p>
            <a:r>
              <a:rPr lang="en-US" dirty="0"/>
              <a:t>Our main objective in this project was to collect data on the execution time and basic operation count of the methods under a given input size, and to then compare these methods through empirical analysis of the results.</a:t>
            </a:r>
          </a:p>
          <a:p>
            <a:r>
              <a:rPr lang="en-US" dirty="0"/>
              <a:t>We naturally anticipated Brute Force to have the highest runtime and basic operation count.</a:t>
            </a:r>
          </a:p>
          <a:p>
            <a:r>
              <a:rPr lang="en-US" dirty="0"/>
              <a:t>We also wanted to prove the similarity in runtime between Maximum Flow Reduction and Hungarian through our results.</a:t>
            </a:r>
          </a:p>
          <a:p>
            <a:r>
              <a:rPr lang="en-US" dirty="0"/>
              <a:t>We questioned if the percentage error generated by the Greedy method correlated with the problem size or not.</a:t>
            </a:r>
          </a:p>
          <a:p>
            <a:r>
              <a:rPr lang="en-US" dirty="0"/>
              <a:t>We also anticipated Greedy to be the fastest due to its suboptimal results.</a:t>
            </a:r>
          </a:p>
          <a:p>
            <a:endParaRPr lang="en-US" dirty="0"/>
          </a:p>
        </p:txBody>
      </p:sp>
    </p:spTree>
    <p:extLst>
      <p:ext uri="{BB962C8B-B14F-4D97-AF65-F5344CB8AC3E}">
        <p14:creationId xmlns:p14="http://schemas.microsoft.com/office/powerpoint/2010/main" val="4230713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6B5DD-271B-5430-7CAF-00030971F12F}"/>
              </a:ext>
            </a:extLst>
          </p:cNvPr>
          <p:cNvSpPr>
            <a:spLocks noGrp="1"/>
          </p:cNvSpPr>
          <p:nvPr>
            <p:ph type="title"/>
          </p:nvPr>
        </p:nvSpPr>
        <p:spPr>
          <a:xfrm>
            <a:off x="825909" y="808055"/>
            <a:ext cx="3979205" cy="1453363"/>
          </a:xfrm>
        </p:spPr>
        <p:txBody>
          <a:bodyPr>
            <a:normAutofit/>
          </a:bodyPr>
          <a:lstStyle/>
          <a:p>
            <a:pPr>
              <a:lnSpc>
                <a:spcPct val="90000"/>
              </a:lnSpc>
            </a:pPr>
            <a:r>
              <a:rPr lang="en-US" sz="3300"/>
              <a:t>Pros and Cons of the Brute Force Solution</a:t>
            </a:r>
          </a:p>
        </p:txBody>
      </p:sp>
      <p:sp>
        <p:nvSpPr>
          <p:cNvPr id="3" name="Content Placeholder 2">
            <a:extLst>
              <a:ext uri="{FF2B5EF4-FFF2-40B4-BE49-F238E27FC236}">
                <a16:creationId xmlns:a16="http://schemas.microsoft.com/office/drawing/2014/main" id="{41D895FB-70FC-61EC-24F2-4D9F73396B1A}"/>
              </a:ext>
            </a:extLst>
          </p:cNvPr>
          <p:cNvSpPr>
            <a:spLocks noGrp="1"/>
          </p:cNvSpPr>
          <p:nvPr>
            <p:ph idx="1"/>
          </p:nvPr>
        </p:nvSpPr>
        <p:spPr>
          <a:xfrm>
            <a:off x="802178" y="2261420"/>
            <a:ext cx="4002936" cy="3637935"/>
          </a:xfrm>
        </p:spPr>
        <p:txBody>
          <a:bodyPr>
            <a:normAutofit/>
          </a:bodyPr>
          <a:lstStyle/>
          <a:p>
            <a:pPr marL="0" indent="0">
              <a:buNone/>
            </a:pPr>
            <a:r>
              <a:rPr lang="en-US" dirty="0"/>
              <a:t>Pros: </a:t>
            </a:r>
          </a:p>
          <a:p>
            <a:r>
              <a:rPr lang="en-US" dirty="0"/>
              <a:t>Easy to implement</a:t>
            </a:r>
          </a:p>
          <a:p>
            <a:r>
              <a:rPr lang="en-US" dirty="0"/>
              <a:t>Guaranteed to find the optimal solution</a:t>
            </a:r>
          </a:p>
          <a:p>
            <a:pPr marL="0" indent="0">
              <a:buNone/>
            </a:pPr>
            <a:r>
              <a:rPr lang="en-US" dirty="0"/>
              <a:t>Cons:</a:t>
            </a:r>
          </a:p>
          <a:p>
            <a:r>
              <a:rPr lang="en-US" dirty="0"/>
              <a:t>O(n!) running time</a:t>
            </a:r>
          </a:p>
          <a:p>
            <a:r>
              <a:rPr lang="en-US" dirty="0"/>
              <a:t>Only works for small problems due to its inefficiency</a:t>
            </a:r>
          </a:p>
          <a:p>
            <a:pPr marL="0" indent="0">
              <a:buNone/>
            </a:pPr>
            <a:endParaRPr lang="en-US" dirty="0"/>
          </a:p>
        </p:txBody>
      </p:sp>
      <p:pic>
        <p:nvPicPr>
          <p:cNvPr id="5" name="Picture 4">
            <a:extLst>
              <a:ext uri="{FF2B5EF4-FFF2-40B4-BE49-F238E27FC236}">
                <a16:creationId xmlns:a16="http://schemas.microsoft.com/office/drawing/2014/main" id="{42AC67DE-24E3-1821-E237-F7E64DA550AD}"/>
              </a:ext>
            </a:extLst>
          </p:cNvPr>
          <p:cNvPicPr>
            <a:picLocks noChangeAspect="1"/>
          </p:cNvPicPr>
          <p:nvPr/>
        </p:nvPicPr>
        <p:blipFill>
          <a:blip r:embed="rId3"/>
          <a:stretch>
            <a:fillRect/>
          </a:stretch>
        </p:blipFill>
        <p:spPr>
          <a:xfrm>
            <a:off x="5289752" y="1305861"/>
            <a:ext cx="6095593" cy="408404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663160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CDE30-BD62-1BF9-BB7F-C8BCA6A7F4B3}"/>
              </a:ext>
            </a:extLst>
          </p:cNvPr>
          <p:cNvSpPr>
            <a:spLocks noGrp="1"/>
          </p:cNvSpPr>
          <p:nvPr>
            <p:ph type="title"/>
          </p:nvPr>
        </p:nvSpPr>
        <p:spPr/>
        <p:txBody>
          <a:bodyPr/>
          <a:lstStyle/>
          <a:p>
            <a:r>
              <a:rPr lang="en-US" dirty="0"/>
              <a:t>Pros and Cons of the Greedy solution</a:t>
            </a:r>
          </a:p>
        </p:txBody>
      </p:sp>
      <p:sp>
        <p:nvSpPr>
          <p:cNvPr id="3" name="Content Placeholder 2">
            <a:extLst>
              <a:ext uri="{FF2B5EF4-FFF2-40B4-BE49-F238E27FC236}">
                <a16:creationId xmlns:a16="http://schemas.microsoft.com/office/drawing/2014/main" id="{072EA54E-4848-F4BF-6A88-CE311839E739}"/>
              </a:ext>
            </a:extLst>
          </p:cNvPr>
          <p:cNvSpPr>
            <a:spLocks noGrp="1"/>
          </p:cNvSpPr>
          <p:nvPr>
            <p:ph idx="1"/>
          </p:nvPr>
        </p:nvSpPr>
        <p:spPr/>
        <p:txBody>
          <a:bodyPr/>
          <a:lstStyle/>
          <a:p>
            <a:pPr marL="0" indent="0">
              <a:buNone/>
            </a:pPr>
            <a:r>
              <a:rPr lang="en-US" dirty="0"/>
              <a:t>Pros:</a:t>
            </a:r>
          </a:p>
          <a:p>
            <a:r>
              <a:rPr lang="en-US" dirty="0"/>
              <a:t>Easy to implement</a:t>
            </a:r>
          </a:p>
          <a:p>
            <a:r>
              <a:rPr lang="en-US" dirty="0"/>
              <a:t>O(n*log(n)) running time</a:t>
            </a:r>
          </a:p>
          <a:p>
            <a:pPr marL="0" indent="0">
              <a:buNone/>
            </a:pPr>
            <a:r>
              <a:rPr lang="en-US" dirty="0"/>
              <a:t>Cons:</a:t>
            </a:r>
          </a:p>
          <a:p>
            <a:r>
              <a:rPr lang="en-US" dirty="0"/>
              <a:t>Can pick suboptimal solutions </a:t>
            </a:r>
          </a:p>
          <a:p>
            <a:r>
              <a:rPr lang="en-US" dirty="0"/>
              <a:t>Only works for specific problems </a:t>
            </a:r>
          </a:p>
        </p:txBody>
      </p:sp>
      <p:pic>
        <p:nvPicPr>
          <p:cNvPr id="6" name="Picture 5">
            <a:extLst>
              <a:ext uri="{FF2B5EF4-FFF2-40B4-BE49-F238E27FC236}">
                <a16:creationId xmlns:a16="http://schemas.microsoft.com/office/drawing/2014/main" id="{3A841B0A-784C-9D15-6A28-210352A46684}"/>
              </a:ext>
            </a:extLst>
          </p:cNvPr>
          <p:cNvPicPr>
            <a:picLocks noChangeAspect="1"/>
          </p:cNvPicPr>
          <p:nvPr/>
        </p:nvPicPr>
        <p:blipFill>
          <a:blip r:embed="rId2"/>
          <a:stretch>
            <a:fillRect/>
          </a:stretch>
        </p:blipFill>
        <p:spPr>
          <a:xfrm>
            <a:off x="4179344" y="2261434"/>
            <a:ext cx="3308530" cy="1108710"/>
          </a:xfrm>
          <a:prstGeom prst="rect">
            <a:avLst/>
          </a:prstGeom>
        </p:spPr>
      </p:pic>
      <p:pic>
        <p:nvPicPr>
          <p:cNvPr id="7" name="Picture 6">
            <a:extLst>
              <a:ext uri="{FF2B5EF4-FFF2-40B4-BE49-F238E27FC236}">
                <a16:creationId xmlns:a16="http://schemas.microsoft.com/office/drawing/2014/main" id="{F7EE9DD0-9400-96AC-9EB1-F84EC8ED407F}"/>
              </a:ext>
            </a:extLst>
          </p:cNvPr>
          <p:cNvPicPr>
            <a:picLocks noChangeAspect="1"/>
          </p:cNvPicPr>
          <p:nvPr/>
        </p:nvPicPr>
        <p:blipFill>
          <a:blip r:embed="rId3"/>
          <a:stretch>
            <a:fillRect/>
          </a:stretch>
        </p:blipFill>
        <p:spPr>
          <a:xfrm>
            <a:off x="7043667" y="3648195"/>
            <a:ext cx="4631993" cy="2841748"/>
          </a:xfrm>
          <a:prstGeom prst="rect">
            <a:avLst/>
          </a:prstGeom>
        </p:spPr>
      </p:pic>
    </p:spTree>
    <p:extLst>
      <p:ext uri="{BB962C8B-B14F-4D97-AF65-F5344CB8AC3E}">
        <p14:creationId xmlns:p14="http://schemas.microsoft.com/office/powerpoint/2010/main" val="2159256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C567A-F361-6A49-F6FF-7F1D14B09864}"/>
              </a:ext>
            </a:extLst>
          </p:cNvPr>
          <p:cNvSpPr>
            <a:spLocks noGrp="1"/>
          </p:cNvSpPr>
          <p:nvPr>
            <p:ph type="title"/>
          </p:nvPr>
        </p:nvSpPr>
        <p:spPr>
          <a:xfrm>
            <a:off x="825909" y="808055"/>
            <a:ext cx="3979205" cy="1453363"/>
          </a:xfrm>
        </p:spPr>
        <p:txBody>
          <a:bodyPr>
            <a:normAutofit/>
          </a:bodyPr>
          <a:lstStyle/>
          <a:p>
            <a:pPr>
              <a:lnSpc>
                <a:spcPct val="90000"/>
              </a:lnSpc>
            </a:pPr>
            <a:r>
              <a:rPr lang="en-US" sz="3300"/>
              <a:t>Pros and Cons of the Hungarian solution</a:t>
            </a:r>
          </a:p>
        </p:txBody>
      </p:sp>
      <p:sp>
        <p:nvSpPr>
          <p:cNvPr id="3" name="Content Placeholder 2">
            <a:extLst>
              <a:ext uri="{FF2B5EF4-FFF2-40B4-BE49-F238E27FC236}">
                <a16:creationId xmlns:a16="http://schemas.microsoft.com/office/drawing/2014/main" id="{FBDA14FE-8F48-9CCF-45BC-8928E18DA583}"/>
              </a:ext>
            </a:extLst>
          </p:cNvPr>
          <p:cNvSpPr>
            <a:spLocks noGrp="1"/>
          </p:cNvSpPr>
          <p:nvPr>
            <p:ph idx="1"/>
          </p:nvPr>
        </p:nvSpPr>
        <p:spPr>
          <a:xfrm>
            <a:off x="802178" y="2261420"/>
            <a:ext cx="4002936" cy="3637935"/>
          </a:xfrm>
        </p:spPr>
        <p:txBody>
          <a:bodyPr>
            <a:normAutofit/>
          </a:bodyPr>
          <a:lstStyle/>
          <a:p>
            <a:pPr marL="0" indent="0">
              <a:buNone/>
            </a:pPr>
            <a:r>
              <a:rPr lang="en-US" sz="1700"/>
              <a:t>Pros:</a:t>
            </a:r>
          </a:p>
          <a:p>
            <a:r>
              <a:rPr lang="en-US" sz="1700"/>
              <a:t>Guaranteed to find the optimal solution</a:t>
            </a:r>
          </a:p>
          <a:p>
            <a:r>
              <a:rPr lang="en-US" sz="1700"/>
              <a:t>O(n^3) running time</a:t>
            </a:r>
          </a:p>
          <a:p>
            <a:r>
              <a:rPr lang="en-US" sz="1700"/>
              <a:t>Can handle infeasibility</a:t>
            </a:r>
          </a:p>
          <a:p>
            <a:pPr marL="0" indent="0">
              <a:buNone/>
            </a:pPr>
            <a:r>
              <a:rPr lang="en-US" sz="1700"/>
              <a:t>Cons:</a:t>
            </a:r>
          </a:p>
          <a:p>
            <a:r>
              <a:rPr lang="en-US" sz="1700"/>
              <a:t>Harder to implement than the Greedy and Brute Force solutions</a:t>
            </a:r>
          </a:p>
          <a:p>
            <a:r>
              <a:rPr lang="en-US" sz="1700"/>
              <a:t>Requires a balanced cost matrix to work</a:t>
            </a:r>
          </a:p>
          <a:p>
            <a:r>
              <a:rPr lang="en-US" sz="1700"/>
              <a:t>Limited flexibility </a:t>
            </a:r>
          </a:p>
          <a:p>
            <a:endParaRPr lang="en-US" sz="1700"/>
          </a:p>
        </p:txBody>
      </p:sp>
      <p:pic>
        <p:nvPicPr>
          <p:cNvPr id="4" name="Picture 3">
            <a:extLst>
              <a:ext uri="{FF2B5EF4-FFF2-40B4-BE49-F238E27FC236}">
                <a16:creationId xmlns:a16="http://schemas.microsoft.com/office/drawing/2014/main" id="{D001D2E7-148C-18EC-70DB-C8D4BC7B65BC}"/>
              </a:ext>
            </a:extLst>
          </p:cNvPr>
          <p:cNvPicPr>
            <a:picLocks noChangeAspect="1"/>
          </p:cNvPicPr>
          <p:nvPr/>
        </p:nvPicPr>
        <p:blipFill>
          <a:blip r:embed="rId3"/>
          <a:stretch>
            <a:fillRect/>
          </a:stretch>
        </p:blipFill>
        <p:spPr>
          <a:xfrm>
            <a:off x="5092744" y="1501254"/>
            <a:ext cx="6699232" cy="4496937"/>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1501811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2C73B-EC0D-3436-77A0-BB305CC16323}"/>
              </a:ext>
            </a:extLst>
          </p:cNvPr>
          <p:cNvSpPr>
            <a:spLocks noGrp="1"/>
          </p:cNvSpPr>
          <p:nvPr>
            <p:ph type="title"/>
          </p:nvPr>
        </p:nvSpPr>
        <p:spPr>
          <a:xfrm>
            <a:off x="685801" y="609600"/>
            <a:ext cx="5219699" cy="1456267"/>
          </a:xfrm>
        </p:spPr>
        <p:txBody>
          <a:bodyPr>
            <a:normAutofit/>
          </a:bodyPr>
          <a:lstStyle/>
          <a:p>
            <a:r>
              <a:rPr lang="en-US" dirty="0"/>
              <a:t>Pros and Cons of the Max Flow solution</a:t>
            </a:r>
          </a:p>
        </p:txBody>
      </p:sp>
      <p:sp>
        <p:nvSpPr>
          <p:cNvPr id="3" name="Content Placeholder 2">
            <a:extLst>
              <a:ext uri="{FF2B5EF4-FFF2-40B4-BE49-F238E27FC236}">
                <a16:creationId xmlns:a16="http://schemas.microsoft.com/office/drawing/2014/main" id="{591814B8-3749-D566-07F2-37864F1C8B9F}"/>
              </a:ext>
            </a:extLst>
          </p:cNvPr>
          <p:cNvSpPr>
            <a:spLocks noGrp="1"/>
          </p:cNvSpPr>
          <p:nvPr>
            <p:ph idx="1"/>
          </p:nvPr>
        </p:nvSpPr>
        <p:spPr>
          <a:xfrm>
            <a:off x="685801" y="2142067"/>
            <a:ext cx="5219699" cy="3649133"/>
          </a:xfrm>
        </p:spPr>
        <p:txBody>
          <a:bodyPr>
            <a:normAutofit/>
          </a:bodyPr>
          <a:lstStyle/>
          <a:p>
            <a:pPr marL="0" indent="0">
              <a:buNone/>
            </a:pPr>
            <a:r>
              <a:rPr lang="en-US" dirty="0"/>
              <a:t>Pros:</a:t>
            </a:r>
          </a:p>
          <a:p>
            <a:r>
              <a:rPr lang="en-US" dirty="0"/>
              <a:t>Guaranteed to find the optimal solution</a:t>
            </a:r>
          </a:p>
          <a:p>
            <a:r>
              <a:rPr lang="en-US" dirty="0"/>
              <a:t>O(n^3) running time</a:t>
            </a:r>
          </a:p>
          <a:p>
            <a:r>
              <a:rPr lang="en-US" dirty="0"/>
              <a:t>Can be used to solve many variations of the assignment problem</a:t>
            </a:r>
          </a:p>
          <a:p>
            <a:pPr marL="0" indent="0">
              <a:buNone/>
            </a:pPr>
            <a:r>
              <a:rPr lang="en-US" dirty="0"/>
              <a:t>Cons:</a:t>
            </a:r>
          </a:p>
          <a:p>
            <a:r>
              <a:rPr lang="en-US" dirty="0"/>
              <a:t>Hardest algorithm to implement</a:t>
            </a:r>
          </a:p>
          <a:p>
            <a:r>
              <a:rPr lang="en-US" dirty="0"/>
              <a:t>Only optimal for large </a:t>
            </a:r>
            <a:r>
              <a:rPr lang="en-US"/>
              <a:t>complex problems</a:t>
            </a:r>
            <a:endParaRPr lang="en-US" dirty="0"/>
          </a:p>
          <a:p>
            <a:endParaRPr lang="en-US" dirty="0"/>
          </a:p>
        </p:txBody>
      </p:sp>
      <p:pic>
        <p:nvPicPr>
          <p:cNvPr id="4" name="Picture 3">
            <a:extLst>
              <a:ext uri="{FF2B5EF4-FFF2-40B4-BE49-F238E27FC236}">
                <a16:creationId xmlns:a16="http://schemas.microsoft.com/office/drawing/2014/main" id="{8F383BC1-F311-063B-442F-E00707AC4874}"/>
              </a:ext>
            </a:extLst>
          </p:cNvPr>
          <p:cNvPicPr>
            <a:picLocks noChangeAspect="1"/>
          </p:cNvPicPr>
          <p:nvPr/>
        </p:nvPicPr>
        <p:blipFill>
          <a:blip r:embed="rId3"/>
          <a:srcRect l="19200" r="2989" b="-2"/>
          <a:stretch>
            <a:fillRect/>
          </a:stretch>
        </p:blipFill>
        <p:spPr>
          <a:xfrm>
            <a:off x="6198830" y="639097"/>
            <a:ext cx="5447070" cy="5250425"/>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123309000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1008</TotalTime>
  <Words>1294</Words>
  <Application>Microsoft Office PowerPoint</Application>
  <PresentationFormat>Widescreen</PresentationFormat>
  <Paragraphs>84</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Celestial</vt:lpstr>
      <vt:lpstr>The Assignment problem</vt:lpstr>
      <vt:lpstr>What is the Assignment problem?</vt:lpstr>
      <vt:lpstr>What is the Assignment problem used for?</vt:lpstr>
      <vt:lpstr>Solutions to the Assignment problem</vt:lpstr>
      <vt:lpstr>Objectives and questions</vt:lpstr>
      <vt:lpstr>Pros and Cons of the Brute Force Solution</vt:lpstr>
      <vt:lpstr>Pros and Cons of the Greedy solution</vt:lpstr>
      <vt:lpstr>Pros and Cons of the Hungarian solution</vt:lpstr>
      <vt:lpstr>Pros and Cons of the Max Flow solution</vt:lpstr>
      <vt:lpstr>Experiment Description</vt:lpstr>
      <vt:lpstr>Our Results: Runtime With Brute Force </vt:lpstr>
      <vt:lpstr>Our Results: Basic OpERATION Count With Brute Force </vt:lpstr>
      <vt:lpstr>Our Results: RUNTIME without Brute Force</vt:lpstr>
      <vt:lpstr>Our Results: Basic OpERATION Count without Brute Force</vt:lpstr>
      <vt:lpstr>OUR RESULTS: %ERROR </vt:lpstr>
      <vt:lpstr>OUR RESULTS: %ERROR CONT.</vt:lpstr>
      <vt:lpstr>INTERPRETATION</vt:lpstr>
      <vt:lpstr>LIMITATIONS</vt:lpstr>
      <vt:lpstr>Next steps</vt:lpstr>
      <vt:lpstr>Sources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Brandon Roos</dc:creator>
  <cp:lastModifiedBy>Nathan Price</cp:lastModifiedBy>
  <cp:revision>10</cp:revision>
  <dcterms:created xsi:type="dcterms:W3CDTF">2025-11-28T02:07:24Z</dcterms:created>
  <dcterms:modified xsi:type="dcterms:W3CDTF">2025-12-01T08:01:54Z</dcterms:modified>
</cp:coreProperties>
</file>

<file path=docProps/thumbnail.jpeg>
</file>